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7199313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5" userDrawn="1">
          <p15:clr>
            <a:srgbClr val="A4A3A4"/>
          </p15:clr>
        </p15:guide>
        <p15:guide id="2" pos="2268" userDrawn="1">
          <p15:clr>
            <a:srgbClr val="A4A3A4"/>
          </p15:clr>
        </p15:guide>
        <p15:guide id="3" orient="horz" pos="54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603"/>
    <a:srgbClr val="DC2F06"/>
    <a:srgbClr val="FFAEB1"/>
    <a:srgbClr val="FF7E72"/>
    <a:srgbClr val="F7E8EE"/>
    <a:srgbClr val="F0F0F0"/>
    <a:srgbClr val="FEF9E0"/>
    <a:srgbClr val="F8EAEF"/>
    <a:srgbClr val="FEF6EA"/>
    <a:srgbClr val="FAD1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21"/>
    <p:restoredTop sz="96827"/>
  </p:normalViewPr>
  <p:slideViewPr>
    <p:cSldViewPr snapToGrid="0" showGuides="1">
      <p:cViewPr>
        <p:scale>
          <a:sx n="136" d="100"/>
          <a:sy n="136" d="100"/>
        </p:scale>
        <p:origin x="3400" y="-544"/>
      </p:cViewPr>
      <p:guideLst>
        <p:guide orient="horz" pos="2835"/>
        <p:guide pos="2268"/>
        <p:guide orient="horz" pos="54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472842"/>
            <a:ext cx="6119416" cy="3133172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4726842"/>
            <a:ext cx="5399485" cy="2172804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37742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13133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479142"/>
            <a:ext cx="1552352" cy="762669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479142"/>
            <a:ext cx="4567064" cy="762669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22691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24328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2243638"/>
            <a:ext cx="6209407" cy="3743557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6022610"/>
            <a:ext cx="6209407" cy="1968648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82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82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9715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395710"/>
            <a:ext cx="3059708" cy="57101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395710"/>
            <a:ext cx="3059708" cy="57101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1423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479144"/>
            <a:ext cx="6209407" cy="173949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2206137"/>
            <a:ext cx="3045646" cy="108119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3287331"/>
            <a:ext cx="3045646" cy="483516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2206137"/>
            <a:ext cx="3060646" cy="108119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3287331"/>
            <a:ext cx="3060646" cy="483516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0519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765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55376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599969"/>
            <a:ext cx="2321966" cy="2099892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295769"/>
            <a:ext cx="3644652" cy="6395505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699862"/>
            <a:ext cx="2321966" cy="5001827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77067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599969"/>
            <a:ext cx="2321966" cy="2099892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295769"/>
            <a:ext cx="3644652" cy="6395505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699862"/>
            <a:ext cx="2321966" cy="5001827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48130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479144"/>
            <a:ext cx="6209407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2395710"/>
            <a:ext cx="6209407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8341240"/>
            <a:ext cx="1619845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1E6435-8427-B94A-8105-43FB85F41DBE}" type="datetimeFigureOut">
              <a:rPr lang="es-ES_tradnl" smtClean="0"/>
              <a:t>14/9/26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8341240"/>
            <a:ext cx="2429768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8341240"/>
            <a:ext cx="1619845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148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628AFF"/>
          </p15:clr>
        </p15:guide>
        <p15:guide id="2" pos="4535" userDrawn="1">
          <p15:clr>
            <a:srgbClr val="628AFF"/>
          </p15:clr>
        </p15:guide>
        <p15:guide id="3" pos="68" userDrawn="1">
          <p15:clr>
            <a:srgbClr val="628AFF"/>
          </p15:clr>
        </p15:guide>
        <p15:guide id="4" pos="1078" userDrawn="1">
          <p15:clr>
            <a:srgbClr val="628AFF"/>
          </p15:clr>
        </p15:guide>
        <p15:guide id="5" pos="1197" userDrawn="1">
          <p15:clr>
            <a:srgbClr val="628AFF"/>
          </p15:clr>
        </p15:guide>
        <p15:guide id="6" pos="2208" userDrawn="1">
          <p15:clr>
            <a:srgbClr val="628AFF"/>
          </p15:clr>
        </p15:guide>
        <p15:guide id="7" pos="2326" userDrawn="1">
          <p15:clr>
            <a:srgbClr val="628AFF"/>
          </p15:clr>
        </p15:guide>
        <p15:guide id="8" pos="3337" userDrawn="1">
          <p15:clr>
            <a:srgbClr val="628AFF"/>
          </p15:clr>
        </p15:guide>
        <p15:guide id="9" pos="3456" userDrawn="1">
          <p15:clr>
            <a:srgbClr val="628AFF"/>
          </p15:clr>
        </p15:guide>
        <p15:guide id="10" pos="4466" userDrawn="1">
          <p15:clr>
            <a:srgbClr val="628AFF"/>
          </p15:clr>
        </p15:guide>
        <p15:guide id="11" orient="horz" userDrawn="1">
          <p15:clr>
            <a:srgbClr val="628AFF"/>
          </p15:clr>
        </p15:guide>
        <p15:guide id="12" orient="horz" pos="5669" userDrawn="1">
          <p15:clr>
            <a:srgbClr val="628AFF"/>
          </p15:clr>
        </p15:guide>
        <p15:guide id="13" orient="horz" pos="68" userDrawn="1">
          <p15:clr>
            <a:srgbClr val="628AFF"/>
          </p15:clr>
        </p15:guide>
        <p15:guide id="14" orient="horz" pos="1362" userDrawn="1">
          <p15:clr>
            <a:srgbClr val="628AFF"/>
          </p15:clr>
        </p15:guide>
        <p15:guide id="15" orient="horz" pos="1480" userDrawn="1">
          <p15:clr>
            <a:srgbClr val="628AFF"/>
          </p15:clr>
        </p15:guide>
        <p15:guide id="16" orient="horz" pos="2775" userDrawn="1">
          <p15:clr>
            <a:srgbClr val="628AFF"/>
          </p15:clr>
        </p15:guide>
        <p15:guide id="17" orient="horz" pos="2893" userDrawn="1">
          <p15:clr>
            <a:srgbClr val="628AFF"/>
          </p15:clr>
        </p15:guide>
        <p15:guide id="18" orient="horz" pos="4188" userDrawn="1">
          <p15:clr>
            <a:srgbClr val="628AFF"/>
          </p15:clr>
        </p15:guide>
        <p15:guide id="19" orient="horz" pos="4306" userDrawn="1">
          <p15:clr>
            <a:srgbClr val="628AFF"/>
          </p15:clr>
        </p15:guide>
        <p15:guide id="20" orient="horz" pos="5600" userDrawn="1">
          <p15:clr>
            <a:srgbClr val="628AF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jpe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5" Type="http://schemas.openxmlformats.org/officeDocument/2006/relationships/image" Target="../media/image4.jpe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jpe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Relationship Id="rId30" Type="http://schemas.openxmlformats.org/officeDocument/2006/relationships/image" Target="../media/image29.svg"/><Relationship Id="rId8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84F065-ED11-FDCC-C093-DFFEBB401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F72A8A7B-2276-D20D-0973-502E35B058D5}"/>
              </a:ext>
            </a:extLst>
          </p:cNvPr>
          <p:cNvSpPr/>
          <p:nvPr/>
        </p:nvSpPr>
        <p:spPr>
          <a:xfrm>
            <a:off x="2271782" y="106922"/>
            <a:ext cx="2477835" cy="376408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5B27165-4509-5FC5-CE54-014F797F1535}"/>
              </a:ext>
            </a:extLst>
          </p:cNvPr>
          <p:cNvSpPr>
            <a:spLocks/>
          </p:cNvSpPr>
          <p:nvPr/>
        </p:nvSpPr>
        <p:spPr>
          <a:xfrm>
            <a:off x="113591" y="3965554"/>
            <a:ext cx="6972131" cy="1584867"/>
          </a:xfrm>
          <a:prstGeom prst="rect">
            <a:avLst/>
          </a:prstGeom>
          <a:solidFill>
            <a:srgbClr val="FEF9E0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cxnSp>
        <p:nvCxnSpPr>
          <p:cNvPr id="275" name="Conector recto 274">
            <a:extLst>
              <a:ext uri="{FF2B5EF4-FFF2-40B4-BE49-F238E27FC236}">
                <a16:creationId xmlns:a16="http://schemas.microsoft.com/office/drawing/2014/main" id="{3026DE16-3CBB-DEF9-8457-2E5D4FB0091E}"/>
              </a:ext>
            </a:extLst>
          </p:cNvPr>
          <p:cNvCxnSpPr>
            <a:cxnSpLocks/>
            <a:stCxn id="211" idx="4"/>
            <a:endCxn id="57" idx="0"/>
          </p:cNvCxnSpPr>
          <p:nvPr/>
        </p:nvCxnSpPr>
        <p:spPr>
          <a:xfrm>
            <a:off x="310196" y="4826617"/>
            <a:ext cx="2786" cy="425466"/>
          </a:xfrm>
          <a:prstGeom prst="line">
            <a:avLst/>
          </a:prstGeom>
          <a:ln w="31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6" name="Rectángulo redondeado 215">
            <a:extLst>
              <a:ext uri="{FF2B5EF4-FFF2-40B4-BE49-F238E27FC236}">
                <a16:creationId xmlns:a16="http://schemas.microsoft.com/office/drawing/2014/main" id="{4C46A5EF-AD6A-8B7D-D1D2-76E782FAA58F}"/>
              </a:ext>
            </a:extLst>
          </p:cNvPr>
          <p:cNvSpPr/>
          <p:nvPr/>
        </p:nvSpPr>
        <p:spPr>
          <a:xfrm>
            <a:off x="3790255" y="5643991"/>
            <a:ext cx="3294075" cy="2907548"/>
          </a:xfrm>
          <a:prstGeom prst="roundRect">
            <a:avLst>
              <a:gd name="adj" fmla="val 0"/>
            </a:avLst>
          </a:prstGeom>
          <a:solidFill>
            <a:srgbClr val="F8EAEF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9" name="Rectángulo redondeado 238">
            <a:extLst>
              <a:ext uri="{FF2B5EF4-FFF2-40B4-BE49-F238E27FC236}">
                <a16:creationId xmlns:a16="http://schemas.microsoft.com/office/drawing/2014/main" id="{65CAEE57-3012-B6FE-BDF8-CC37B3EE6665}"/>
              </a:ext>
            </a:extLst>
          </p:cNvPr>
          <p:cNvSpPr/>
          <p:nvPr/>
        </p:nvSpPr>
        <p:spPr>
          <a:xfrm>
            <a:off x="5463125" y="6775973"/>
            <a:ext cx="1560063" cy="58640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0" name="Rectángulo redondeado 239">
            <a:extLst>
              <a:ext uri="{FF2B5EF4-FFF2-40B4-BE49-F238E27FC236}">
                <a16:creationId xmlns:a16="http://schemas.microsoft.com/office/drawing/2014/main" id="{0719552E-EEE5-807F-35AF-5A3C827CCC3F}"/>
              </a:ext>
            </a:extLst>
          </p:cNvPr>
          <p:cNvSpPr/>
          <p:nvPr/>
        </p:nvSpPr>
        <p:spPr>
          <a:xfrm>
            <a:off x="5458768" y="6151944"/>
            <a:ext cx="1560063" cy="58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6" name="Rectángulo redondeado 235">
            <a:extLst>
              <a:ext uri="{FF2B5EF4-FFF2-40B4-BE49-F238E27FC236}">
                <a16:creationId xmlns:a16="http://schemas.microsoft.com/office/drawing/2014/main" id="{6369C6ED-070C-88C2-D9C6-05EE4857B8F6}"/>
              </a:ext>
            </a:extLst>
          </p:cNvPr>
          <p:cNvSpPr/>
          <p:nvPr/>
        </p:nvSpPr>
        <p:spPr>
          <a:xfrm>
            <a:off x="3851471" y="6775973"/>
            <a:ext cx="1560063" cy="58640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5" name="Rectángulo redondeado 234">
            <a:extLst>
              <a:ext uri="{FF2B5EF4-FFF2-40B4-BE49-F238E27FC236}">
                <a16:creationId xmlns:a16="http://schemas.microsoft.com/office/drawing/2014/main" id="{01745054-7876-D59D-EE53-B502C8D99CD2}"/>
              </a:ext>
            </a:extLst>
          </p:cNvPr>
          <p:cNvSpPr/>
          <p:nvPr/>
        </p:nvSpPr>
        <p:spPr>
          <a:xfrm>
            <a:off x="3847114" y="6151944"/>
            <a:ext cx="1560063" cy="58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8" name="Rectángulo redondeado 237">
            <a:extLst>
              <a:ext uri="{FF2B5EF4-FFF2-40B4-BE49-F238E27FC236}">
                <a16:creationId xmlns:a16="http://schemas.microsoft.com/office/drawing/2014/main" id="{ECA418E0-2A61-D7DC-57CE-9105A63E90B6}"/>
              </a:ext>
            </a:extLst>
          </p:cNvPr>
          <p:cNvSpPr/>
          <p:nvPr/>
        </p:nvSpPr>
        <p:spPr>
          <a:xfrm>
            <a:off x="3847734" y="8069036"/>
            <a:ext cx="3171097" cy="438192"/>
          </a:xfrm>
          <a:prstGeom prst="roundRect">
            <a:avLst>
              <a:gd name="adj" fmla="val 0"/>
            </a:avLst>
          </a:prstGeom>
          <a:solidFill>
            <a:srgbClr val="920603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26" name="CuadroTexto 225">
            <a:extLst>
              <a:ext uri="{FF2B5EF4-FFF2-40B4-BE49-F238E27FC236}">
                <a16:creationId xmlns:a16="http://schemas.microsoft.com/office/drawing/2014/main" id="{D781EEAD-7C59-A017-151D-45CE0AE07FBF}"/>
              </a:ext>
            </a:extLst>
          </p:cNvPr>
          <p:cNvSpPr txBox="1"/>
          <p:nvPr/>
        </p:nvSpPr>
        <p:spPr>
          <a:xfrm>
            <a:off x="3844158" y="6142952"/>
            <a:ext cx="16645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Benahavís:</a:t>
            </a:r>
            <a:r>
              <a:rPr lang="es-ES" sz="800" dirty="0"/>
              <a:t> activo, evacuados y tres heridos; </a:t>
            </a:r>
            <a:r>
              <a:rPr lang="es-ES" sz="800" b="1" dirty="0"/>
              <a:t>levante esta mañana</a:t>
            </a:r>
            <a:r>
              <a:rPr lang="es-ES" sz="800" dirty="0"/>
              <a:t>. </a:t>
            </a:r>
          </a:p>
        </p:txBody>
      </p:sp>
      <p:sp>
        <p:nvSpPr>
          <p:cNvPr id="228" name="CuadroTexto 227">
            <a:extLst>
              <a:ext uri="{FF2B5EF4-FFF2-40B4-BE49-F238E27FC236}">
                <a16:creationId xmlns:a16="http://schemas.microsoft.com/office/drawing/2014/main" id="{BA8F84D5-4998-05BA-8058-4B2F995449FC}"/>
              </a:ext>
            </a:extLst>
          </p:cNvPr>
          <p:cNvSpPr txBox="1"/>
          <p:nvPr/>
        </p:nvSpPr>
        <p:spPr>
          <a:xfrm>
            <a:off x="3849737" y="6780174"/>
            <a:ext cx="1610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Tornavacas:</a:t>
            </a:r>
            <a:r>
              <a:rPr lang="es-ES" sz="800" dirty="0"/>
              <a:t> incendio en La </a:t>
            </a:r>
            <a:r>
              <a:rPr lang="es-ES" sz="800" dirty="0" err="1"/>
              <a:t>Serrá</a:t>
            </a:r>
            <a:r>
              <a:rPr lang="es-ES" sz="800" dirty="0"/>
              <a:t>, </a:t>
            </a:r>
            <a:r>
              <a:rPr lang="es-ES" sz="800" b="1" dirty="0"/>
              <a:t>Reserva Natural Garganta de los Infiernos</a:t>
            </a:r>
            <a:r>
              <a:rPr lang="es-ES" sz="800" dirty="0"/>
              <a:t>. </a:t>
            </a:r>
          </a:p>
        </p:txBody>
      </p:sp>
      <p:sp>
        <p:nvSpPr>
          <p:cNvPr id="229" name="CuadroTexto 228">
            <a:extLst>
              <a:ext uri="{FF2B5EF4-FFF2-40B4-BE49-F238E27FC236}">
                <a16:creationId xmlns:a16="http://schemas.microsoft.com/office/drawing/2014/main" id="{B4E44899-91E3-3199-F2FD-A511F0DE821C}"/>
              </a:ext>
            </a:extLst>
          </p:cNvPr>
          <p:cNvSpPr txBox="1"/>
          <p:nvPr/>
        </p:nvSpPr>
        <p:spPr>
          <a:xfrm>
            <a:off x="5464622" y="6799026"/>
            <a:ext cx="1579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Portugal:</a:t>
            </a:r>
            <a:r>
              <a:rPr lang="es-ES" sz="800" dirty="0"/>
              <a:t> HI 6 y HDW hasta 367; </a:t>
            </a:r>
            <a:r>
              <a:rPr lang="es-ES" sz="800" b="1" dirty="0"/>
              <a:t>máximo peligro 14–21 h</a:t>
            </a:r>
            <a:r>
              <a:rPr lang="es-ES" sz="800" dirty="0"/>
              <a:t>. </a:t>
            </a:r>
          </a:p>
          <a:p>
            <a:endParaRPr lang="es-ES" sz="800" dirty="0"/>
          </a:p>
        </p:txBody>
      </p:sp>
      <p:sp>
        <p:nvSpPr>
          <p:cNvPr id="231" name="CuadroTexto 230">
            <a:extLst>
              <a:ext uri="{FF2B5EF4-FFF2-40B4-BE49-F238E27FC236}">
                <a16:creationId xmlns:a16="http://schemas.microsoft.com/office/drawing/2014/main" id="{10C552C7-EB85-185A-1A0A-FA59CC38AA45}"/>
              </a:ext>
            </a:extLst>
          </p:cNvPr>
          <p:cNvSpPr txBox="1"/>
          <p:nvPr/>
        </p:nvSpPr>
        <p:spPr>
          <a:xfrm>
            <a:off x="3819936" y="8125067"/>
            <a:ext cx="3198895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s-ES" sz="800" b="1" dirty="0">
                <a:solidFill>
                  <a:schemeClr val="bg1"/>
                </a:solidFill>
              </a:rPr>
              <a:t>BENAHAVÍS Y TORNAVACAS CONCENTRAN LA ATENCIÓN; PORTUGAL, GUADALQUIVIR Y TAJO, EL MAYOR RIESGO DEL DÍA.</a:t>
            </a:r>
            <a:endParaRPr lang="es-ES" sz="800" dirty="0">
              <a:solidFill>
                <a:schemeClr val="bg1"/>
              </a:solidFill>
            </a:endParaRPr>
          </a:p>
        </p:txBody>
      </p:sp>
      <p:sp>
        <p:nvSpPr>
          <p:cNvPr id="227" name="CuadroTexto 226">
            <a:extLst>
              <a:ext uri="{FF2B5EF4-FFF2-40B4-BE49-F238E27FC236}">
                <a16:creationId xmlns:a16="http://schemas.microsoft.com/office/drawing/2014/main" id="{4B8160E9-2C50-E9F0-F9BA-D5CBE09F5C1B}"/>
              </a:ext>
            </a:extLst>
          </p:cNvPr>
          <p:cNvSpPr txBox="1"/>
          <p:nvPr/>
        </p:nvSpPr>
        <p:spPr>
          <a:xfrm>
            <a:off x="5459044" y="6142952"/>
            <a:ext cx="15667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36–38 ºC y HUMEDAD del 12–20 % en </a:t>
            </a:r>
            <a:r>
              <a:rPr lang="es-ES" sz="800" dirty="0"/>
              <a:t> amplias zonas interiores. </a:t>
            </a:r>
          </a:p>
        </p:txBody>
      </p:sp>
      <p:sp>
        <p:nvSpPr>
          <p:cNvPr id="215" name="Rectángulo redondeado 214">
            <a:extLst>
              <a:ext uri="{FF2B5EF4-FFF2-40B4-BE49-F238E27FC236}">
                <a16:creationId xmlns:a16="http://schemas.microsoft.com/office/drawing/2014/main" id="{D7B619F1-6FE7-7E62-7675-1765B5AD47D8}"/>
              </a:ext>
            </a:extLst>
          </p:cNvPr>
          <p:cNvSpPr/>
          <p:nvPr/>
        </p:nvSpPr>
        <p:spPr>
          <a:xfrm>
            <a:off x="101224" y="5599901"/>
            <a:ext cx="3584575" cy="2951638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  <a:alpha val="41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77" name="Imagen 276">
            <a:extLst>
              <a:ext uri="{FF2B5EF4-FFF2-40B4-BE49-F238E27FC236}">
                <a16:creationId xmlns:a16="http://schemas.microsoft.com/office/drawing/2014/main" id="{83D453E9-D0E7-5D60-DFF9-07851D7DFB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984" y="5642828"/>
            <a:ext cx="3584248" cy="464709"/>
          </a:xfrm>
          <a:prstGeom prst="rect">
            <a:avLst/>
          </a:prstGeom>
        </p:spPr>
      </p:pic>
      <p:pic>
        <p:nvPicPr>
          <p:cNvPr id="242" name="Imagen 241">
            <a:extLst>
              <a:ext uri="{FF2B5EF4-FFF2-40B4-BE49-F238E27FC236}">
                <a16:creationId xmlns:a16="http://schemas.microsoft.com/office/drawing/2014/main" id="{F2308268-481C-16BC-2DF4-2E9F76F222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90255" y="5638827"/>
            <a:ext cx="3294075" cy="460080"/>
          </a:xfrm>
          <a:prstGeom prst="rect">
            <a:avLst/>
          </a:prstGeom>
        </p:spPr>
      </p:pic>
      <p:sp>
        <p:nvSpPr>
          <p:cNvPr id="219" name="Rectángulo 218">
            <a:extLst>
              <a:ext uri="{FF2B5EF4-FFF2-40B4-BE49-F238E27FC236}">
                <a16:creationId xmlns:a16="http://schemas.microsoft.com/office/drawing/2014/main" id="{D11C9334-0C9A-ECF7-B41D-346AA6EB9F7E}"/>
              </a:ext>
            </a:extLst>
          </p:cNvPr>
          <p:cNvSpPr/>
          <p:nvPr/>
        </p:nvSpPr>
        <p:spPr>
          <a:xfrm>
            <a:off x="3790255" y="5640972"/>
            <a:ext cx="2373039" cy="462429"/>
          </a:xfrm>
          <a:prstGeom prst="rect">
            <a:avLst/>
          </a:prstGeom>
          <a:gradFill flip="none" rotWithShape="1">
            <a:gsLst>
              <a:gs pos="39000">
                <a:srgbClr val="DC2F06"/>
              </a:gs>
              <a:gs pos="100000">
                <a:srgbClr val="DC2F06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20" name="CuadroTexto 219">
            <a:extLst>
              <a:ext uri="{FF2B5EF4-FFF2-40B4-BE49-F238E27FC236}">
                <a16:creationId xmlns:a16="http://schemas.microsoft.com/office/drawing/2014/main" id="{9C3C99CA-5342-31CE-785A-5F192E23260A}"/>
              </a:ext>
            </a:extLst>
          </p:cNvPr>
          <p:cNvSpPr txBox="1"/>
          <p:nvPr/>
        </p:nvSpPr>
        <p:spPr>
          <a:xfrm>
            <a:off x="4165763" y="5676650"/>
            <a:ext cx="14838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CLAVES </a:t>
            </a:r>
          </a:p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DEL DÍA</a:t>
            </a:r>
          </a:p>
        </p:txBody>
      </p:sp>
      <p:grpSp>
        <p:nvGrpSpPr>
          <p:cNvPr id="205" name="Grupo 204">
            <a:extLst>
              <a:ext uri="{FF2B5EF4-FFF2-40B4-BE49-F238E27FC236}">
                <a16:creationId xmlns:a16="http://schemas.microsoft.com/office/drawing/2014/main" id="{B5276A12-788B-9AA2-E023-393B00F647D8}"/>
              </a:ext>
            </a:extLst>
          </p:cNvPr>
          <p:cNvGrpSpPr/>
          <p:nvPr/>
        </p:nvGrpSpPr>
        <p:grpSpPr>
          <a:xfrm>
            <a:off x="4973818" y="4575829"/>
            <a:ext cx="1893774" cy="1022463"/>
            <a:chOff x="4844931" y="4563616"/>
            <a:chExt cx="2083151" cy="1124709"/>
          </a:xfrm>
        </p:grpSpPr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80B903A-ACE7-D9DB-A9E7-150F795F39C3}"/>
                </a:ext>
              </a:extLst>
            </p:cNvPr>
            <p:cNvSpPr/>
            <p:nvPr/>
          </p:nvSpPr>
          <p:spPr>
            <a:xfrm rot="1093924">
              <a:off x="5501350" y="4563616"/>
              <a:ext cx="598087" cy="448424"/>
            </a:xfrm>
            <a:custGeom>
              <a:avLst/>
              <a:gdLst>
                <a:gd name="csX0" fmla="*/ 886863 w 1865353"/>
                <a:gd name="csY0" fmla="*/ 151300 h 1398574"/>
                <a:gd name="csX1" fmla="*/ 1704976 w 1865353"/>
                <a:gd name="csY1" fmla="*/ 2624 h 1398574"/>
                <a:gd name="csX2" fmla="*/ 1865353 w 1865353"/>
                <a:gd name="csY2" fmla="*/ 0 h 1398574"/>
                <a:gd name="csX3" fmla="*/ 1865353 w 1865353"/>
                <a:gd name="csY3" fmla="*/ 994024 h 1398574"/>
                <a:gd name="csX4" fmla="*/ 1753889 w 1865353"/>
                <a:gd name="csY4" fmla="*/ 995847 h 1398574"/>
                <a:gd name="csX5" fmla="*/ 672279 w 1865353"/>
                <a:gd name="csY5" fmla="*/ 1342496 h 1398574"/>
                <a:gd name="csX6" fmla="*/ 591000 w 1865353"/>
                <a:gd name="csY6" fmla="*/ 1398574 h 1398574"/>
                <a:gd name="csX7" fmla="*/ 0 w 1865353"/>
                <a:gd name="csY7" fmla="*/ 598837 h 1398574"/>
                <a:gd name="csX8" fmla="*/ 134740 w 1865353"/>
                <a:gd name="csY8" fmla="*/ 505875 h 1398574"/>
                <a:gd name="csX9" fmla="*/ 886863 w 1865353"/>
                <a:gd name="csY9" fmla="*/ 151300 h 13985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865353" h="1398574">
                  <a:moveTo>
                    <a:pt x="886863" y="151300"/>
                  </a:moveTo>
                  <a:cubicBezTo>
                    <a:pt x="1150880" y="66684"/>
                    <a:pt x="1425895" y="16384"/>
                    <a:pt x="1704976" y="2624"/>
                  </a:cubicBezTo>
                  <a:lnTo>
                    <a:pt x="1865353" y="0"/>
                  </a:lnTo>
                  <a:lnTo>
                    <a:pt x="1865353" y="994024"/>
                  </a:lnTo>
                  <a:lnTo>
                    <a:pt x="1753889" y="995847"/>
                  </a:lnTo>
                  <a:cubicBezTo>
                    <a:pt x="1369417" y="1014805"/>
                    <a:pt x="996144" y="1134436"/>
                    <a:pt x="672279" y="1342496"/>
                  </a:cubicBezTo>
                  <a:lnTo>
                    <a:pt x="591000" y="1398574"/>
                  </a:lnTo>
                  <a:lnTo>
                    <a:pt x="0" y="598837"/>
                  </a:lnTo>
                  <a:lnTo>
                    <a:pt x="134740" y="505875"/>
                  </a:lnTo>
                  <a:cubicBezTo>
                    <a:pt x="369827" y="354848"/>
                    <a:pt x="622846" y="235915"/>
                    <a:pt x="886863" y="151300"/>
                  </a:cubicBezTo>
                  <a:close/>
                </a:path>
              </a:pathLst>
            </a:custGeom>
            <a:pattFill prst="pct90">
              <a:fgClr>
                <a:schemeClr val="accent2">
                  <a:lumMod val="75000"/>
                </a:schemeClr>
              </a:fgClr>
              <a:bgClr>
                <a:schemeClr val="accent2">
                  <a:lumMod val="60000"/>
                  <a:lumOff val="4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_tradnl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1A76A440-CEB1-2A23-9E61-7BABDB6DC89B}"/>
                </a:ext>
              </a:extLst>
            </p:cNvPr>
            <p:cNvSpPr/>
            <p:nvPr/>
          </p:nvSpPr>
          <p:spPr>
            <a:xfrm rot="1093924">
              <a:off x="5046577" y="4624273"/>
              <a:ext cx="561466" cy="619230"/>
            </a:xfrm>
            <a:custGeom>
              <a:avLst/>
              <a:gdLst>
                <a:gd name="csX0" fmla="*/ 1160123 w 1751138"/>
                <a:gd name="csY0" fmla="*/ 0 h 1931296"/>
                <a:gd name="csX1" fmla="*/ 1751138 w 1751138"/>
                <a:gd name="csY1" fmla="*/ 799758 h 1931296"/>
                <a:gd name="csX2" fmla="*/ 1641022 w 1751138"/>
                <a:gd name="csY2" fmla="*/ 886989 h 1931296"/>
                <a:gd name="csX3" fmla="*/ 1430092 w 1751138"/>
                <a:gd name="csY3" fmla="*/ 1091437 h 1931296"/>
                <a:gd name="csX4" fmla="*/ 987497 w 1751138"/>
                <a:gd name="csY4" fmla="*/ 1835945 h 1931296"/>
                <a:gd name="csX5" fmla="*/ 957413 w 1751138"/>
                <a:gd name="csY5" fmla="*/ 1931296 h 1931296"/>
                <a:gd name="csX6" fmla="*/ 0 w 1751138"/>
                <a:gd name="csY6" fmla="*/ 1662636 h 1931296"/>
                <a:gd name="csX7" fmla="*/ 49445 w 1751138"/>
                <a:gd name="csY7" fmla="*/ 1505920 h 1931296"/>
                <a:gd name="csX8" fmla="*/ 691987 w 1751138"/>
                <a:gd name="csY8" fmla="*/ 425074 h 1931296"/>
                <a:gd name="csX9" fmla="*/ 998205 w 1751138"/>
                <a:gd name="csY9" fmla="*/ 128266 h 1931296"/>
                <a:gd name="csX10" fmla="*/ 1160123 w 1751138"/>
                <a:gd name="csY10" fmla="*/ 0 h 19312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751138" h="1931296">
                  <a:moveTo>
                    <a:pt x="1160123" y="0"/>
                  </a:moveTo>
                  <a:lnTo>
                    <a:pt x="1751138" y="799758"/>
                  </a:lnTo>
                  <a:lnTo>
                    <a:pt x="1641022" y="886989"/>
                  </a:lnTo>
                  <a:cubicBezTo>
                    <a:pt x="1566828" y="949867"/>
                    <a:pt x="1496319" y="1018080"/>
                    <a:pt x="1430092" y="1091437"/>
                  </a:cubicBezTo>
                  <a:cubicBezTo>
                    <a:pt x="1231412" y="1311508"/>
                    <a:pt x="1082715" y="1565198"/>
                    <a:pt x="987497" y="1835945"/>
                  </a:cubicBezTo>
                  <a:lnTo>
                    <a:pt x="957413" y="1931296"/>
                  </a:lnTo>
                  <a:lnTo>
                    <a:pt x="0" y="1662636"/>
                  </a:lnTo>
                  <a:lnTo>
                    <a:pt x="49445" y="1505920"/>
                  </a:lnTo>
                  <a:cubicBezTo>
                    <a:pt x="187678" y="1112861"/>
                    <a:pt x="403550" y="744564"/>
                    <a:pt x="691987" y="425074"/>
                  </a:cubicBezTo>
                  <a:cubicBezTo>
                    <a:pt x="788132" y="318577"/>
                    <a:pt x="890494" y="219549"/>
                    <a:pt x="998205" y="128266"/>
                  </a:cubicBezTo>
                  <a:lnTo>
                    <a:pt x="1160123" y="0"/>
                  </a:lnTo>
                  <a:close/>
                </a:path>
              </a:pathLst>
            </a:custGeom>
            <a:pattFill prst="pct90">
              <a:fgClr>
                <a:srgbClr val="FFC000"/>
              </a:fgClr>
              <a:bgClr>
                <a:srgbClr val="FFFF00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_tradnl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DE96F941-33A3-FC39-DB35-97BA4FD7FB37}"/>
                </a:ext>
              </a:extLst>
            </p:cNvPr>
            <p:cNvSpPr/>
            <p:nvPr/>
          </p:nvSpPr>
          <p:spPr>
            <a:xfrm rot="1093924">
              <a:off x="6081122" y="4757694"/>
              <a:ext cx="614938" cy="470231"/>
            </a:xfrm>
            <a:custGeom>
              <a:avLst/>
              <a:gdLst>
                <a:gd name="csX0" fmla="*/ 1 w 1917910"/>
                <a:gd name="csY0" fmla="*/ 0 h 1466587"/>
                <a:gd name="csX1" fmla="*/ 209625 w 1917910"/>
                <a:gd name="csY1" fmla="*/ 10415 h 1466587"/>
                <a:gd name="csX2" fmla="*/ 631325 w 1917910"/>
                <a:gd name="csY2" fmla="*/ 73930 h 1466587"/>
                <a:gd name="csX3" fmla="*/ 1782438 w 1917910"/>
                <a:gd name="csY3" fmla="*/ 579922 h 1466587"/>
                <a:gd name="csX4" fmla="*/ 1917910 w 1917910"/>
                <a:gd name="csY4" fmla="*/ 681816 h 1466587"/>
                <a:gd name="csX5" fmla="*/ 1307836 w 1917910"/>
                <a:gd name="csY5" fmla="*/ 1466587 h 1466587"/>
                <a:gd name="csX6" fmla="*/ 1210977 w 1917910"/>
                <a:gd name="csY6" fmla="*/ 1393734 h 1466587"/>
                <a:gd name="csX7" fmla="*/ 418068 w 1917910"/>
                <a:gd name="csY7" fmla="*/ 1045198 h 1466587"/>
                <a:gd name="csX8" fmla="*/ 127593 w 1917910"/>
                <a:gd name="csY8" fmla="*/ 1001447 h 1466587"/>
                <a:gd name="csX9" fmla="*/ 0 w 1917910"/>
                <a:gd name="csY9" fmla="*/ 995108 h 1466587"/>
                <a:gd name="csX10" fmla="*/ 1 w 1917910"/>
                <a:gd name="csY10" fmla="*/ 0 h 14665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917910" h="1466587">
                  <a:moveTo>
                    <a:pt x="1" y="0"/>
                  </a:moveTo>
                  <a:lnTo>
                    <a:pt x="209625" y="10415"/>
                  </a:lnTo>
                  <a:cubicBezTo>
                    <a:pt x="350331" y="22082"/>
                    <a:pt x="491187" y="43161"/>
                    <a:pt x="631325" y="73930"/>
                  </a:cubicBezTo>
                  <a:cubicBezTo>
                    <a:pt x="1051740" y="166238"/>
                    <a:pt x="1441479" y="340439"/>
                    <a:pt x="1782438" y="579922"/>
                  </a:cubicBezTo>
                  <a:lnTo>
                    <a:pt x="1917910" y="681816"/>
                  </a:lnTo>
                  <a:lnTo>
                    <a:pt x="1307836" y="1466587"/>
                  </a:lnTo>
                  <a:lnTo>
                    <a:pt x="1210977" y="1393734"/>
                  </a:lnTo>
                  <a:cubicBezTo>
                    <a:pt x="976118" y="1228774"/>
                    <a:pt x="707658" y="1108781"/>
                    <a:pt x="418068" y="1045198"/>
                  </a:cubicBezTo>
                  <a:cubicBezTo>
                    <a:pt x="321537" y="1024003"/>
                    <a:pt x="224514" y="1009483"/>
                    <a:pt x="127593" y="1001447"/>
                  </a:cubicBezTo>
                  <a:lnTo>
                    <a:pt x="0" y="995108"/>
                  </a:lnTo>
                  <a:lnTo>
                    <a:pt x="1" y="0"/>
                  </a:lnTo>
                  <a:close/>
                </a:path>
              </a:pathLst>
            </a:custGeom>
            <a:pattFill prst="pct90">
              <a:fgClr>
                <a:srgbClr val="920603"/>
              </a:fgClr>
              <a:bgClr>
                <a:srgbClr val="FFAEB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_tradnl"/>
            </a:p>
          </p:txBody>
        </p:sp>
        <p:sp>
          <p:nvSpPr>
            <p:cNvPr id="203" name="Forma libre 202">
              <a:extLst>
                <a:ext uri="{FF2B5EF4-FFF2-40B4-BE49-F238E27FC236}">
                  <a16:creationId xmlns:a16="http://schemas.microsoft.com/office/drawing/2014/main" id="{035514E0-CB7C-9210-577A-634E976EC815}"/>
                </a:ext>
              </a:extLst>
            </p:cNvPr>
            <p:cNvSpPr/>
            <p:nvPr/>
          </p:nvSpPr>
          <p:spPr>
            <a:xfrm rot="1093924">
              <a:off x="4844931" y="5100357"/>
              <a:ext cx="352978" cy="587968"/>
            </a:xfrm>
            <a:custGeom>
              <a:avLst/>
              <a:gdLst>
                <a:gd name="csX0" fmla="*/ 37467 w 352978"/>
                <a:gd name="csY0" fmla="*/ 0 h 587968"/>
                <a:gd name="csX1" fmla="*/ 344449 w 352978"/>
                <a:gd name="csY1" fmla="*/ 86143 h 587968"/>
                <a:gd name="csX2" fmla="*/ 334077 w 352978"/>
                <a:gd name="csY2" fmla="*/ 128423 h 587968"/>
                <a:gd name="csX3" fmla="*/ 319823 w 352978"/>
                <a:gd name="csY3" fmla="*/ 311514 h 587968"/>
                <a:gd name="csX4" fmla="*/ 352978 w 352978"/>
                <a:gd name="csY4" fmla="*/ 488068 h 587968"/>
                <a:gd name="csX5" fmla="*/ 49705 w 352978"/>
                <a:gd name="csY5" fmla="*/ 587968 h 587968"/>
                <a:gd name="csX6" fmla="*/ 17421 w 352978"/>
                <a:gd name="csY6" fmla="*/ 462351 h 587968"/>
                <a:gd name="csX7" fmla="*/ 22119 w 352978"/>
                <a:gd name="csY7" fmla="*/ 62559 h 5879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52978" h="587968">
                  <a:moveTo>
                    <a:pt x="37467" y="0"/>
                  </a:moveTo>
                  <a:lnTo>
                    <a:pt x="344449" y="86143"/>
                  </a:lnTo>
                  <a:lnTo>
                    <a:pt x="334077" y="128423"/>
                  </a:lnTo>
                  <a:cubicBezTo>
                    <a:pt x="321428" y="188334"/>
                    <a:pt x="316566" y="249889"/>
                    <a:pt x="319823" y="311514"/>
                  </a:cubicBezTo>
                  <a:lnTo>
                    <a:pt x="352978" y="488068"/>
                  </a:lnTo>
                  <a:lnTo>
                    <a:pt x="49705" y="587968"/>
                  </a:lnTo>
                  <a:lnTo>
                    <a:pt x="17421" y="462351"/>
                  </a:lnTo>
                  <a:cubicBezTo>
                    <a:pt x="-7534" y="328856"/>
                    <a:pt x="-5426" y="193022"/>
                    <a:pt x="22119" y="62559"/>
                  </a:cubicBezTo>
                  <a:close/>
                </a:path>
              </a:pathLst>
            </a:custGeom>
            <a:pattFill prst="pct90">
              <a:fgClr>
                <a:schemeClr val="accent6"/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_tradnl"/>
            </a:p>
          </p:txBody>
        </p:sp>
        <p:sp>
          <p:nvSpPr>
            <p:cNvPr id="204" name="Forma libre 203">
              <a:extLst>
                <a:ext uri="{FF2B5EF4-FFF2-40B4-BE49-F238E27FC236}">
                  <a16:creationId xmlns:a16="http://schemas.microsoft.com/office/drawing/2014/main" id="{C889FC15-6F1D-7FFC-2F6F-54F7ABFCA166}"/>
                </a:ext>
              </a:extLst>
            </p:cNvPr>
            <p:cNvSpPr/>
            <p:nvPr/>
          </p:nvSpPr>
          <p:spPr>
            <a:xfrm rot="1093924">
              <a:off x="6406178" y="5092843"/>
              <a:ext cx="521904" cy="572849"/>
            </a:xfrm>
            <a:custGeom>
              <a:avLst/>
              <a:gdLst>
                <a:gd name="csX0" fmla="*/ 195818 w 521904"/>
                <a:gd name="csY0" fmla="*/ 0 h 572849"/>
                <a:gd name="csX1" fmla="*/ 243412 w 521904"/>
                <a:gd name="csY1" fmla="*/ 40901 h 572849"/>
                <a:gd name="csX2" fmla="*/ 479626 w 521904"/>
                <a:gd name="csY2" fmla="*/ 363482 h 572849"/>
                <a:gd name="csX3" fmla="*/ 521904 w 521904"/>
                <a:gd name="csY3" fmla="*/ 472894 h 572849"/>
                <a:gd name="csX4" fmla="*/ 218460 w 521904"/>
                <a:gd name="csY4" fmla="*/ 572849 h 572849"/>
                <a:gd name="csX5" fmla="*/ 145881 w 521904"/>
                <a:gd name="csY5" fmla="*/ 416526 h 572849"/>
                <a:gd name="csX6" fmla="*/ 27856 w 521904"/>
                <a:gd name="csY6" fmla="*/ 275830 h 572849"/>
                <a:gd name="csX7" fmla="*/ 0 w 521904"/>
                <a:gd name="csY7" fmla="*/ 251891 h 5728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521904" h="572849">
                  <a:moveTo>
                    <a:pt x="195818" y="0"/>
                  </a:moveTo>
                  <a:lnTo>
                    <a:pt x="243412" y="40901"/>
                  </a:lnTo>
                  <a:cubicBezTo>
                    <a:pt x="341661" y="131049"/>
                    <a:pt x="422334" y="240351"/>
                    <a:pt x="479626" y="363482"/>
                  </a:cubicBezTo>
                  <a:lnTo>
                    <a:pt x="521904" y="472894"/>
                  </a:lnTo>
                  <a:lnTo>
                    <a:pt x="218460" y="572849"/>
                  </a:lnTo>
                  <a:lnTo>
                    <a:pt x="145881" y="416526"/>
                  </a:lnTo>
                  <a:cubicBezTo>
                    <a:pt x="112710" y="364488"/>
                    <a:pt x="72973" y="317227"/>
                    <a:pt x="27856" y="275830"/>
                  </a:cubicBezTo>
                  <a:lnTo>
                    <a:pt x="0" y="251891"/>
                  </a:lnTo>
                  <a:close/>
                </a:path>
              </a:pathLst>
            </a:custGeom>
            <a:pattFill prst="pct90">
              <a:fgClr>
                <a:schemeClr val="accent5">
                  <a:lumMod val="75000"/>
                </a:schemeClr>
              </a:fgClr>
              <a:bgClr>
                <a:schemeClr val="accent5">
                  <a:lumMod val="40000"/>
                  <a:lumOff val="6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_tradnl"/>
            </a:p>
          </p:txBody>
        </p:sp>
      </p:grpSp>
      <p:sp>
        <p:nvSpPr>
          <p:cNvPr id="39" name="Rectángulo redondeado 38">
            <a:extLst>
              <a:ext uri="{FF2B5EF4-FFF2-40B4-BE49-F238E27FC236}">
                <a16:creationId xmlns:a16="http://schemas.microsoft.com/office/drawing/2014/main" id="{307E251F-C894-06E6-27AA-657A1104F7C5}"/>
              </a:ext>
            </a:extLst>
          </p:cNvPr>
          <p:cNvSpPr/>
          <p:nvPr/>
        </p:nvSpPr>
        <p:spPr>
          <a:xfrm>
            <a:off x="4831681" y="112086"/>
            <a:ext cx="2258093" cy="375537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3F183833-78C8-F3BF-1642-F8B51976ED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35667" y="122336"/>
            <a:ext cx="2258093" cy="45047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4F3312D9-1B1F-C906-4F48-E363446860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1784" y="107951"/>
            <a:ext cx="2477833" cy="464855"/>
          </a:xfrm>
          <a:prstGeom prst="rect">
            <a:avLst/>
          </a:prstGeom>
        </p:spPr>
      </p:pic>
      <p:sp>
        <p:nvSpPr>
          <p:cNvPr id="37" name="Rectángulo 36">
            <a:extLst>
              <a:ext uri="{FF2B5EF4-FFF2-40B4-BE49-F238E27FC236}">
                <a16:creationId xmlns:a16="http://schemas.microsoft.com/office/drawing/2014/main" id="{BEF7F730-8E5C-7D60-FE41-380CFD5BD3C6}"/>
              </a:ext>
            </a:extLst>
          </p:cNvPr>
          <p:cNvSpPr/>
          <p:nvPr/>
        </p:nvSpPr>
        <p:spPr>
          <a:xfrm>
            <a:off x="2271784" y="107951"/>
            <a:ext cx="2477833" cy="46485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2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2AF42B7-6B55-AA09-032F-A1BCFC1E23A6}"/>
              </a:ext>
            </a:extLst>
          </p:cNvPr>
          <p:cNvSpPr txBox="1"/>
          <p:nvPr/>
        </p:nvSpPr>
        <p:spPr>
          <a:xfrm>
            <a:off x="2661772" y="141919"/>
            <a:ext cx="14838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SITUACIÓN </a:t>
            </a:r>
          </a:p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OPERATIVA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421A44F6-1471-58F3-5D4C-5552002C4F0B}"/>
              </a:ext>
            </a:extLst>
          </p:cNvPr>
          <p:cNvSpPr/>
          <p:nvPr/>
        </p:nvSpPr>
        <p:spPr>
          <a:xfrm>
            <a:off x="4835668" y="118292"/>
            <a:ext cx="2058456" cy="460718"/>
          </a:xfrm>
          <a:prstGeom prst="rect">
            <a:avLst/>
          </a:prstGeom>
          <a:gradFill flip="none" rotWithShape="1">
            <a:gsLst>
              <a:gs pos="39000">
                <a:schemeClr val="tx2">
                  <a:lumMod val="75000"/>
                  <a:lumOff val="25000"/>
                  <a:alpha val="86169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7D57F8C3-6B18-63B3-C1B2-A5CE1DB6FB71}"/>
              </a:ext>
            </a:extLst>
          </p:cNvPr>
          <p:cNvSpPr txBox="1"/>
          <p:nvPr/>
        </p:nvSpPr>
        <p:spPr>
          <a:xfrm>
            <a:off x="5211175" y="146055"/>
            <a:ext cx="168294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SITUACIÓN </a:t>
            </a:r>
          </a:p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METEOROLÓGICA</a:t>
            </a:r>
          </a:p>
        </p:txBody>
      </p:sp>
      <p:pic>
        <p:nvPicPr>
          <p:cNvPr id="50" name="Gráfico 49" descr="Nube contorno">
            <a:extLst>
              <a:ext uri="{FF2B5EF4-FFF2-40B4-BE49-F238E27FC236}">
                <a16:creationId xmlns:a16="http://schemas.microsoft.com/office/drawing/2014/main" id="{65229156-9310-7542-C702-8321FDF17B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4654" y="210370"/>
            <a:ext cx="291356" cy="291356"/>
          </a:xfrm>
          <a:prstGeom prst="rect">
            <a:avLst/>
          </a:prstGeom>
        </p:spPr>
      </p:pic>
      <p:grpSp>
        <p:nvGrpSpPr>
          <p:cNvPr id="41" name="Grupo 40">
            <a:extLst>
              <a:ext uri="{FF2B5EF4-FFF2-40B4-BE49-F238E27FC236}">
                <a16:creationId xmlns:a16="http://schemas.microsoft.com/office/drawing/2014/main" id="{3865C0AC-D2E9-9F10-3D04-0B9CDDC048B6}"/>
              </a:ext>
            </a:extLst>
          </p:cNvPr>
          <p:cNvGrpSpPr/>
          <p:nvPr/>
        </p:nvGrpSpPr>
        <p:grpSpPr>
          <a:xfrm>
            <a:off x="4895068" y="1413720"/>
            <a:ext cx="2137148" cy="477054"/>
            <a:chOff x="5305267" y="1309727"/>
            <a:chExt cx="2137148" cy="477054"/>
          </a:xfrm>
        </p:grpSpPr>
        <p:sp>
          <p:nvSpPr>
            <p:cNvPr id="77" name="CuadroTexto 76">
              <a:extLst>
                <a:ext uri="{FF2B5EF4-FFF2-40B4-BE49-F238E27FC236}">
                  <a16:creationId xmlns:a16="http://schemas.microsoft.com/office/drawing/2014/main" id="{CA1A293B-9946-8B99-3CEF-A53E0B41F387}"/>
                </a:ext>
              </a:extLst>
            </p:cNvPr>
            <p:cNvSpPr txBox="1"/>
            <p:nvPr/>
          </p:nvSpPr>
          <p:spPr>
            <a:xfrm>
              <a:off x="5486400" y="1309727"/>
              <a:ext cx="195601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900" b="1" dirty="0"/>
                <a:t>HUMEDAD</a:t>
              </a:r>
            </a:p>
            <a:p>
              <a:r>
                <a:rPr lang="es-ES" sz="800" dirty="0"/>
                <a:t>Mínimos del </a:t>
              </a:r>
              <a:r>
                <a:rPr lang="es-ES" sz="800" b="1" dirty="0"/>
                <a:t>12–20 %</a:t>
              </a:r>
              <a:r>
                <a:rPr lang="es-ES" sz="800" dirty="0"/>
                <a:t> en amplias</a:t>
              </a:r>
              <a:br>
                <a:rPr lang="es-ES" sz="800" dirty="0"/>
              </a:br>
              <a:r>
                <a:rPr lang="es-ES" sz="800" dirty="0"/>
                <a:t>zonas interiores. </a:t>
              </a:r>
            </a:p>
          </p:txBody>
        </p:sp>
        <p:pic>
          <p:nvPicPr>
            <p:cNvPr id="80" name="Gráfico 79" descr="Lluvia contorno">
              <a:extLst>
                <a:ext uri="{FF2B5EF4-FFF2-40B4-BE49-F238E27FC236}">
                  <a16:creationId xmlns:a16="http://schemas.microsoft.com/office/drawing/2014/main" id="{92585B91-0A9E-61F2-0344-2EC0710D64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05267" y="1309727"/>
              <a:ext cx="240790" cy="240790"/>
            </a:xfrm>
            <a:prstGeom prst="rect">
              <a:avLst/>
            </a:prstGeom>
          </p:spPr>
        </p:pic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9A4EAE0D-D8D9-2FA8-191E-1FA95F92F7A6}"/>
              </a:ext>
            </a:extLst>
          </p:cNvPr>
          <p:cNvGrpSpPr/>
          <p:nvPr/>
        </p:nvGrpSpPr>
        <p:grpSpPr>
          <a:xfrm>
            <a:off x="4896905" y="3025607"/>
            <a:ext cx="2120328" cy="756820"/>
            <a:chOff x="5307224" y="2912000"/>
            <a:chExt cx="2120328" cy="756820"/>
          </a:xfrm>
        </p:grpSpPr>
        <p:sp>
          <p:nvSpPr>
            <p:cNvPr id="76" name="CuadroTexto 75">
              <a:extLst>
                <a:ext uri="{FF2B5EF4-FFF2-40B4-BE49-F238E27FC236}">
                  <a16:creationId xmlns:a16="http://schemas.microsoft.com/office/drawing/2014/main" id="{A05FB8BC-3A22-CAD9-BD67-C341B50E814A}"/>
                </a:ext>
              </a:extLst>
            </p:cNvPr>
            <p:cNvSpPr txBox="1"/>
            <p:nvPr/>
          </p:nvSpPr>
          <p:spPr>
            <a:xfrm>
              <a:off x="5480938" y="2945545"/>
              <a:ext cx="1946614" cy="7232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900" b="1" dirty="0"/>
                <a:t>VIENTO</a:t>
              </a:r>
            </a:p>
            <a:p>
              <a:r>
                <a:rPr lang="es-ES" sz="800" dirty="0"/>
                <a:t>Levante fuerte esta mañana en Cádiz/Malaga; </a:t>
              </a:r>
              <a:r>
                <a:rPr lang="es-ES" sz="800" b="1" dirty="0"/>
                <a:t>condiciona también al incendio de Benahavís</a:t>
              </a:r>
              <a:r>
                <a:rPr lang="es-ES" sz="800" dirty="0"/>
                <a:t>. </a:t>
              </a:r>
            </a:p>
            <a:p>
              <a:endParaRPr lang="es-ES" sz="800" dirty="0"/>
            </a:p>
          </p:txBody>
        </p:sp>
        <p:pic>
          <p:nvPicPr>
            <p:cNvPr id="82" name="Gráfico 81" descr="Ventoso contorno">
              <a:extLst>
                <a:ext uri="{FF2B5EF4-FFF2-40B4-BE49-F238E27FC236}">
                  <a16:creationId xmlns:a16="http://schemas.microsoft.com/office/drawing/2014/main" id="{307C2543-ADE1-219F-6605-6986A99AA6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07224" y="2912000"/>
              <a:ext cx="240790" cy="240790"/>
            </a:xfrm>
            <a:prstGeom prst="rect">
              <a:avLst/>
            </a:prstGeom>
          </p:spPr>
        </p:pic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5D6A5040-EB46-2C33-0F76-C60CD5839DA6}"/>
              </a:ext>
            </a:extLst>
          </p:cNvPr>
          <p:cNvGrpSpPr/>
          <p:nvPr/>
        </p:nvGrpSpPr>
        <p:grpSpPr>
          <a:xfrm>
            <a:off x="4895068" y="724630"/>
            <a:ext cx="2122165" cy="483311"/>
            <a:chOff x="5305267" y="672299"/>
            <a:chExt cx="2122165" cy="483311"/>
          </a:xfrm>
        </p:grpSpPr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76F4CD7E-C88E-2443-A7F6-9DA44EDBA39E}"/>
                </a:ext>
              </a:extLst>
            </p:cNvPr>
            <p:cNvSpPr txBox="1"/>
            <p:nvPr/>
          </p:nvSpPr>
          <p:spPr>
            <a:xfrm>
              <a:off x="5486400" y="678556"/>
              <a:ext cx="194103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900" b="1" dirty="0"/>
                <a:t>TEMPERATURAS</a:t>
              </a:r>
            </a:p>
            <a:p>
              <a:r>
                <a:rPr lang="es-ES" sz="800" b="1" dirty="0"/>
                <a:t>36–38 ºC</a:t>
              </a:r>
              <a:r>
                <a:rPr lang="es-ES" sz="800" dirty="0"/>
                <a:t> en Extremadura y</a:t>
              </a:r>
              <a:br>
                <a:rPr lang="es-ES" sz="800" dirty="0"/>
              </a:br>
              <a:r>
                <a:rPr lang="es-ES" sz="800" dirty="0"/>
                <a:t>Andalucía occidental.</a:t>
              </a:r>
            </a:p>
          </p:txBody>
        </p:sp>
        <p:pic>
          <p:nvPicPr>
            <p:cNvPr id="84" name="Gráfico 83" descr="Termómetro contorno">
              <a:extLst>
                <a:ext uri="{FF2B5EF4-FFF2-40B4-BE49-F238E27FC236}">
                  <a16:creationId xmlns:a16="http://schemas.microsoft.com/office/drawing/2014/main" id="{B87B606F-4EEC-EAA0-568D-3646B0E6E3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05267" y="672299"/>
              <a:ext cx="240790" cy="240790"/>
            </a:xfrm>
            <a:prstGeom prst="rect">
              <a:avLst/>
            </a:prstGeom>
          </p:spPr>
        </p:pic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2D06A73D-BD8D-FE85-FE15-3D3AE2494194}"/>
              </a:ext>
            </a:extLst>
          </p:cNvPr>
          <p:cNvGrpSpPr/>
          <p:nvPr/>
        </p:nvGrpSpPr>
        <p:grpSpPr>
          <a:xfrm>
            <a:off x="4895068" y="2219664"/>
            <a:ext cx="2137148" cy="477054"/>
            <a:chOff x="5305267" y="2178594"/>
            <a:chExt cx="2137148" cy="477054"/>
          </a:xfrm>
        </p:grpSpPr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87CC8CB9-516F-A24F-2778-782F7150D3A2}"/>
                </a:ext>
              </a:extLst>
            </p:cNvPr>
            <p:cNvSpPr txBox="1"/>
            <p:nvPr/>
          </p:nvSpPr>
          <p:spPr>
            <a:xfrm>
              <a:off x="5486400" y="2178594"/>
              <a:ext cx="195601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900" b="1" dirty="0"/>
                <a:t>TORMENTAS</a:t>
              </a:r>
            </a:p>
            <a:p>
              <a:r>
                <a:rPr lang="es-ES" sz="800" dirty="0"/>
                <a:t>En general ausentes. Posibles</a:t>
              </a:r>
              <a:br>
                <a:rPr lang="es-ES" sz="800" dirty="0"/>
              </a:br>
              <a:r>
                <a:rPr lang="es-ES" sz="800" dirty="0"/>
                <a:t>localmente en Tenerife.</a:t>
              </a:r>
            </a:p>
          </p:txBody>
        </p:sp>
        <p:pic>
          <p:nvPicPr>
            <p:cNvPr id="86" name="Gráfico 85" descr="Trueno contorno">
              <a:extLst>
                <a:ext uri="{FF2B5EF4-FFF2-40B4-BE49-F238E27FC236}">
                  <a16:creationId xmlns:a16="http://schemas.microsoft.com/office/drawing/2014/main" id="{6BCCE8E4-BAE4-005D-42CE-BA59196B6F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305267" y="2178594"/>
              <a:ext cx="240790" cy="240790"/>
            </a:xfrm>
            <a:prstGeom prst="rect">
              <a:avLst/>
            </a:prstGeom>
          </p:spPr>
        </p:pic>
      </p:grpSp>
      <p:grpSp>
        <p:nvGrpSpPr>
          <p:cNvPr id="206" name="Grupo 205">
            <a:extLst>
              <a:ext uri="{FF2B5EF4-FFF2-40B4-BE49-F238E27FC236}">
                <a16:creationId xmlns:a16="http://schemas.microsoft.com/office/drawing/2014/main" id="{4E9C035F-D61A-A835-39B7-173441E15307}"/>
              </a:ext>
            </a:extLst>
          </p:cNvPr>
          <p:cNvGrpSpPr/>
          <p:nvPr/>
        </p:nvGrpSpPr>
        <p:grpSpPr>
          <a:xfrm>
            <a:off x="4702194" y="4130128"/>
            <a:ext cx="2471302" cy="184666"/>
            <a:chOff x="4685054" y="4261669"/>
            <a:chExt cx="2471302" cy="184666"/>
          </a:xfrm>
        </p:grpSpPr>
        <p:sp>
          <p:nvSpPr>
            <p:cNvPr id="170" name="CuadroTexto 169">
              <a:extLst>
                <a:ext uri="{FF2B5EF4-FFF2-40B4-BE49-F238E27FC236}">
                  <a16:creationId xmlns:a16="http://schemas.microsoft.com/office/drawing/2014/main" id="{2A643E26-9B72-B3F0-35A4-834CD5BB58ED}"/>
                </a:ext>
              </a:extLst>
            </p:cNvPr>
            <p:cNvSpPr txBox="1"/>
            <p:nvPr/>
          </p:nvSpPr>
          <p:spPr>
            <a:xfrm>
              <a:off x="4685054" y="4261669"/>
              <a:ext cx="470766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s-ES" sz="600" b="1" dirty="0"/>
                <a:t>BAJO</a:t>
              </a:r>
            </a:p>
          </p:txBody>
        </p:sp>
        <p:sp>
          <p:nvSpPr>
            <p:cNvPr id="171" name="CuadroTexto 170">
              <a:extLst>
                <a:ext uri="{FF2B5EF4-FFF2-40B4-BE49-F238E27FC236}">
                  <a16:creationId xmlns:a16="http://schemas.microsoft.com/office/drawing/2014/main" id="{96AE8A09-2A41-C805-676C-2B3A6AAC9613}"/>
                </a:ext>
              </a:extLst>
            </p:cNvPr>
            <p:cNvSpPr txBox="1"/>
            <p:nvPr/>
          </p:nvSpPr>
          <p:spPr>
            <a:xfrm>
              <a:off x="5050981" y="4261669"/>
              <a:ext cx="685194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s-ES" sz="600" b="1" dirty="0"/>
                <a:t>MODERADO</a:t>
              </a:r>
            </a:p>
          </p:txBody>
        </p:sp>
        <p:sp>
          <p:nvSpPr>
            <p:cNvPr id="172" name="CuadroTexto 171">
              <a:extLst>
                <a:ext uri="{FF2B5EF4-FFF2-40B4-BE49-F238E27FC236}">
                  <a16:creationId xmlns:a16="http://schemas.microsoft.com/office/drawing/2014/main" id="{D94A8A8E-DF47-AB31-3BE2-3FB0243FCAE8}"/>
                </a:ext>
              </a:extLst>
            </p:cNvPr>
            <p:cNvSpPr txBox="1"/>
            <p:nvPr/>
          </p:nvSpPr>
          <p:spPr>
            <a:xfrm>
              <a:off x="5653106" y="4261669"/>
              <a:ext cx="421479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s-ES" sz="600" b="1" dirty="0"/>
                <a:t>ALTO</a:t>
              </a:r>
            </a:p>
          </p:txBody>
        </p:sp>
        <p:sp>
          <p:nvSpPr>
            <p:cNvPr id="173" name="CuadroTexto 172">
              <a:extLst>
                <a:ext uri="{FF2B5EF4-FFF2-40B4-BE49-F238E27FC236}">
                  <a16:creationId xmlns:a16="http://schemas.microsoft.com/office/drawing/2014/main" id="{62538782-2F91-A3E0-6CAC-5F54723FABF4}"/>
                </a:ext>
              </a:extLst>
            </p:cNvPr>
            <p:cNvSpPr txBox="1"/>
            <p:nvPr/>
          </p:nvSpPr>
          <p:spPr>
            <a:xfrm>
              <a:off x="6008932" y="4261669"/>
              <a:ext cx="61307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s-ES" sz="600" b="1" dirty="0"/>
                <a:t>MUY ALTO</a:t>
              </a:r>
            </a:p>
          </p:txBody>
        </p:sp>
        <p:sp>
          <p:nvSpPr>
            <p:cNvPr id="174" name="CuadroTexto 173">
              <a:extLst>
                <a:ext uri="{FF2B5EF4-FFF2-40B4-BE49-F238E27FC236}">
                  <a16:creationId xmlns:a16="http://schemas.microsoft.com/office/drawing/2014/main" id="{5B6AED60-8AE5-2C5A-7AFF-D9BB57BB8BDA}"/>
                </a:ext>
              </a:extLst>
            </p:cNvPr>
            <p:cNvSpPr txBox="1"/>
            <p:nvPr/>
          </p:nvSpPr>
          <p:spPr>
            <a:xfrm>
              <a:off x="6543286" y="4261669"/>
              <a:ext cx="61307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s-ES" sz="600" b="1" dirty="0"/>
                <a:t>EXTREMO</a:t>
              </a:r>
            </a:p>
          </p:txBody>
        </p:sp>
        <p:sp>
          <p:nvSpPr>
            <p:cNvPr id="176" name="Rectángulo 175">
              <a:extLst>
                <a:ext uri="{FF2B5EF4-FFF2-40B4-BE49-F238E27FC236}">
                  <a16:creationId xmlns:a16="http://schemas.microsoft.com/office/drawing/2014/main" id="{FD830DC7-B776-7E23-6C8B-AC67C9D263AE}"/>
                </a:ext>
              </a:extLst>
            </p:cNvPr>
            <p:cNvSpPr/>
            <p:nvPr/>
          </p:nvSpPr>
          <p:spPr>
            <a:xfrm>
              <a:off x="4720707" y="4305790"/>
              <a:ext cx="78609" cy="964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600"/>
            </a:p>
          </p:txBody>
        </p:sp>
        <p:sp>
          <p:nvSpPr>
            <p:cNvPr id="177" name="Rectángulo 176">
              <a:extLst>
                <a:ext uri="{FF2B5EF4-FFF2-40B4-BE49-F238E27FC236}">
                  <a16:creationId xmlns:a16="http://schemas.microsoft.com/office/drawing/2014/main" id="{32C84DEF-DB9D-69F4-5BFF-4EEF563B2A60}"/>
                </a:ext>
              </a:extLst>
            </p:cNvPr>
            <p:cNvSpPr/>
            <p:nvPr/>
          </p:nvSpPr>
          <p:spPr>
            <a:xfrm>
              <a:off x="5071196" y="4305790"/>
              <a:ext cx="78609" cy="9642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600"/>
            </a:p>
          </p:txBody>
        </p:sp>
        <p:sp>
          <p:nvSpPr>
            <p:cNvPr id="178" name="Rectángulo 177">
              <a:extLst>
                <a:ext uri="{FF2B5EF4-FFF2-40B4-BE49-F238E27FC236}">
                  <a16:creationId xmlns:a16="http://schemas.microsoft.com/office/drawing/2014/main" id="{69956B85-8659-2DA9-B810-C8E691D2BC9F}"/>
                </a:ext>
              </a:extLst>
            </p:cNvPr>
            <p:cNvSpPr/>
            <p:nvPr/>
          </p:nvSpPr>
          <p:spPr>
            <a:xfrm>
              <a:off x="5667946" y="4305790"/>
              <a:ext cx="78609" cy="9642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600"/>
            </a:p>
          </p:txBody>
        </p:sp>
        <p:sp>
          <p:nvSpPr>
            <p:cNvPr id="180" name="Rectángulo 179">
              <a:extLst>
                <a:ext uri="{FF2B5EF4-FFF2-40B4-BE49-F238E27FC236}">
                  <a16:creationId xmlns:a16="http://schemas.microsoft.com/office/drawing/2014/main" id="{D0E75A27-7061-E713-D9B6-33BA42A5D916}"/>
                </a:ext>
              </a:extLst>
            </p:cNvPr>
            <p:cNvSpPr/>
            <p:nvPr/>
          </p:nvSpPr>
          <p:spPr>
            <a:xfrm>
              <a:off x="6035047" y="4305790"/>
              <a:ext cx="78609" cy="96425"/>
            </a:xfrm>
            <a:prstGeom prst="rect">
              <a:avLst/>
            </a:prstGeom>
            <a:solidFill>
              <a:srgbClr val="92060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600"/>
            </a:p>
          </p:txBody>
        </p:sp>
        <p:sp>
          <p:nvSpPr>
            <p:cNvPr id="181" name="Rectángulo 180">
              <a:extLst>
                <a:ext uri="{FF2B5EF4-FFF2-40B4-BE49-F238E27FC236}">
                  <a16:creationId xmlns:a16="http://schemas.microsoft.com/office/drawing/2014/main" id="{D10FB8D1-6824-9311-FCB6-74D33731478D}"/>
                </a:ext>
              </a:extLst>
            </p:cNvPr>
            <p:cNvSpPr/>
            <p:nvPr/>
          </p:nvSpPr>
          <p:spPr>
            <a:xfrm>
              <a:off x="6573862" y="4305790"/>
              <a:ext cx="78609" cy="9642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600"/>
            </a:p>
          </p:txBody>
        </p:sp>
      </p:grpSp>
      <p:grpSp>
        <p:nvGrpSpPr>
          <p:cNvPr id="192" name="Grupo 191">
            <a:extLst>
              <a:ext uri="{FF2B5EF4-FFF2-40B4-BE49-F238E27FC236}">
                <a16:creationId xmlns:a16="http://schemas.microsoft.com/office/drawing/2014/main" id="{8FB3C330-7723-82A4-C6DC-BD3B2C4AD838}"/>
              </a:ext>
            </a:extLst>
          </p:cNvPr>
          <p:cNvGrpSpPr/>
          <p:nvPr/>
        </p:nvGrpSpPr>
        <p:grpSpPr>
          <a:xfrm rot="3236288">
            <a:off x="5715102" y="5188880"/>
            <a:ext cx="323525" cy="323525"/>
            <a:chOff x="5652346" y="5263524"/>
            <a:chExt cx="323525" cy="323525"/>
          </a:xfrm>
        </p:grpSpPr>
        <p:sp>
          <p:nvSpPr>
            <p:cNvPr id="169" name="Lágrima 168">
              <a:extLst>
                <a:ext uri="{FF2B5EF4-FFF2-40B4-BE49-F238E27FC236}">
                  <a16:creationId xmlns:a16="http://schemas.microsoft.com/office/drawing/2014/main" id="{8BE451C7-A845-F840-0FC4-1DF09469EAA8}"/>
                </a:ext>
              </a:extLst>
            </p:cNvPr>
            <p:cNvSpPr/>
            <p:nvPr/>
          </p:nvSpPr>
          <p:spPr>
            <a:xfrm rot="18900000">
              <a:off x="5652346" y="5263524"/>
              <a:ext cx="323525" cy="323525"/>
            </a:xfrm>
            <a:prstGeom prst="teardrop">
              <a:avLst>
                <a:gd name="adj" fmla="val 200000"/>
              </a:avLst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190" name="Elipse 189">
              <a:extLst>
                <a:ext uri="{FF2B5EF4-FFF2-40B4-BE49-F238E27FC236}">
                  <a16:creationId xmlns:a16="http://schemas.microsoft.com/office/drawing/2014/main" id="{BCE2F6BA-8CF8-A0FA-7B49-E1D44B10BDC1}"/>
                </a:ext>
              </a:extLst>
            </p:cNvPr>
            <p:cNvSpPr/>
            <p:nvPr/>
          </p:nvSpPr>
          <p:spPr>
            <a:xfrm>
              <a:off x="5734740" y="5346823"/>
              <a:ext cx="154959" cy="154959"/>
            </a:xfrm>
            <a:prstGeom prst="ellipse">
              <a:avLst/>
            </a:prstGeom>
            <a:solidFill>
              <a:srgbClr val="FEF9E0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94" name="Imagen 193">
            <a:extLst>
              <a:ext uri="{FF2B5EF4-FFF2-40B4-BE49-F238E27FC236}">
                <a16:creationId xmlns:a16="http://schemas.microsoft.com/office/drawing/2014/main" id="{3808842A-AA1E-CB76-FA32-581A4FAD4BB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"/>
          <a:stretch>
            <a:fillRect/>
          </a:stretch>
        </p:blipFill>
        <p:spPr>
          <a:xfrm>
            <a:off x="113592" y="3965550"/>
            <a:ext cx="4507759" cy="637657"/>
          </a:xfrm>
          <a:prstGeom prst="rect">
            <a:avLst/>
          </a:prstGeom>
        </p:spPr>
      </p:pic>
      <p:sp>
        <p:nvSpPr>
          <p:cNvPr id="196" name="CuadroTexto 195">
            <a:extLst>
              <a:ext uri="{FF2B5EF4-FFF2-40B4-BE49-F238E27FC236}">
                <a16:creationId xmlns:a16="http://schemas.microsoft.com/office/drawing/2014/main" id="{DF1DCC8C-07F8-9934-1887-CCE5240FC5E5}"/>
              </a:ext>
            </a:extLst>
          </p:cNvPr>
          <p:cNvSpPr txBox="1"/>
          <p:nvPr/>
        </p:nvSpPr>
        <p:spPr>
          <a:xfrm>
            <a:off x="462524" y="4083156"/>
            <a:ext cx="12504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RIESGO DE INCENDIOS</a:t>
            </a:r>
          </a:p>
        </p:txBody>
      </p:sp>
      <p:pic>
        <p:nvPicPr>
          <p:cNvPr id="48" name="Gráfico 47" descr="Fuego contorno">
            <a:extLst>
              <a:ext uri="{FF2B5EF4-FFF2-40B4-BE49-F238E27FC236}">
                <a16:creationId xmlns:a16="http://schemas.microsoft.com/office/drawing/2014/main" id="{7DB410E0-5BE9-6531-ECA8-99E8781F8E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5986" y="4149112"/>
            <a:ext cx="290298" cy="290298"/>
          </a:xfrm>
          <a:prstGeom prst="rect">
            <a:avLst/>
          </a:prstGeom>
        </p:spPr>
      </p:pic>
      <p:sp>
        <p:nvSpPr>
          <p:cNvPr id="207" name="Arco 206">
            <a:extLst>
              <a:ext uri="{FF2B5EF4-FFF2-40B4-BE49-F238E27FC236}">
                <a16:creationId xmlns:a16="http://schemas.microsoft.com/office/drawing/2014/main" id="{7DCA375C-AC2A-4249-8123-AE8EFCADD848}"/>
              </a:ext>
            </a:extLst>
          </p:cNvPr>
          <p:cNvSpPr/>
          <p:nvPr/>
        </p:nvSpPr>
        <p:spPr>
          <a:xfrm>
            <a:off x="4831681" y="4525605"/>
            <a:ext cx="2062443" cy="2045850"/>
          </a:xfrm>
          <a:prstGeom prst="arc">
            <a:avLst>
              <a:gd name="adj1" fmla="val 16274044"/>
              <a:gd name="adj2" fmla="val 8375"/>
            </a:avLst>
          </a:prstGeom>
          <a:ln w="57150">
            <a:gradFill flip="none" rotWithShape="1">
              <a:gsLst>
                <a:gs pos="81015">
                  <a:srgbClr val="920603"/>
                </a:gs>
                <a:gs pos="54031">
                  <a:schemeClr val="accent2"/>
                </a:gs>
                <a:gs pos="26000">
                  <a:srgbClr val="FFC000"/>
                </a:gs>
                <a:gs pos="0">
                  <a:schemeClr val="accent6"/>
                </a:gs>
                <a:gs pos="100000">
                  <a:schemeClr val="accent5">
                    <a:lumMod val="75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09" name="Gráfico 208" descr="Bombero contorno">
            <a:extLst>
              <a:ext uri="{FF2B5EF4-FFF2-40B4-BE49-F238E27FC236}">
                <a16:creationId xmlns:a16="http://schemas.microsoft.com/office/drawing/2014/main" id="{5033BD62-BBFA-2BA8-16BB-DD2151B212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16645" y="192883"/>
            <a:ext cx="320492" cy="320492"/>
          </a:xfrm>
          <a:prstGeom prst="rect">
            <a:avLst/>
          </a:prstGeom>
        </p:spPr>
      </p:pic>
      <p:sp>
        <p:nvSpPr>
          <p:cNvPr id="210" name="CuadroTexto 209">
            <a:extLst>
              <a:ext uri="{FF2B5EF4-FFF2-40B4-BE49-F238E27FC236}">
                <a16:creationId xmlns:a16="http://schemas.microsoft.com/office/drawing/2014/main" id="{DFC61502-2E10-9CB6-7FDD-9A5B6681E5A8}"/>
              </a:ext>
            </a:extLst>
          </p:cNvPr>
          <p:cNvSpPr txBox="1"/>
          <p:nvPr/>
        </p:nvSpPr>
        <p:spPr>
          <a:xfrm>
            <a:off x="456283" y="4640987"/>
            <a:ext cx="46344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CENTRO DE PORTUGAL — ALENTEJO</a:t>
            </a:r>
            <a:br>
              <a:rPr lang="es-ES" sz="800" dirty="0"/>
            </a:br>
            <a:r>
              <a:rPr lang="es-ES" sz="800" dirty="0"/>
              <a:t>HI 6; </a:t>
            </a:r>
            <a:r>
              <a:rPr lang="es-ES" sz="800" b="1" dirty="0"/>
              <a:t>HDW hasta 367 y &gt;P90</a:t>
            </a:r>
            <a:r>
              <a:rPr lang="es-ES" sz="800" dirty="0"/>
              <a:t>. </a:t>
            </a:r>
          </a:p>
        </p:txBody>
      </p:sp>
      <p:sp>
        <p:nvSpPr>
          <p:cNvPr id="211" name="Elipse 210">
            <a:extLst>
              <a:ext uri="{FF2B5EF4-FFF2-40B4-BE49-F238E27FC236}">
                <a16:creationId xmlns:a16="http://schemas.microsoft.com/office/drawing/2014/main" id="{4684943C-6CC1-B30C-4533-3772E56860B3}"/>
              </a:ext>
            </a:extLst>
          </p:cNvPr>
          <p:cNvSpPr/>
          <p:nvPr/>
        </p:nvSpPr>
        <p:spPr>
          <a:xfrm>
            <a:off x="239358" y="4684942"/>
            <a:ext cx="141675" cy="141675"/>
          </a:xfrm>
          <a:prstGeom prst="ellipse">
            <a:avLst/>
          </a:prstGeom>
          <a:solidFill>
            <a:srgbClr val="6A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8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12" name="Elipse 211">
            <a:extLst>
              <a:ext uri="{FF2B5EF4-FFF2-40B4-BE49-F238E27FC236}">
                <a16:creationId xmlns:a16="http://schemas.microsoft.com/office/drawing/2014/main" id="{9D84AA97-9A2D-F441-7616-7DEF94BD33D8}"/>
              </a:ext>
            </a:extLst>
          </p:cNvPr>
          <p:cNvSpPr/>
          <p:nvPr/>
        </p:nvSpPr>
        <p:spPr>
          <a:xfrm>
            <a:off x="239358" y="4963880"/>
            <a:ext cx="141675" cy="141675"/>
          </a:xfrm>
          <a:prstGeom prst="ellipse">
            <a:avLst/>
          </a:prstGeom>
          <a:solidFill>
            <a:srgbClr val="6A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8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14" name="CuadroTexto 213">
            <a:extLst>
              <a:ext uri="{FF2B5EF4-FFF2-40B4-BE49-F238E27FC236}">
                <a16:creationId xmlns:a16="http://schemas.microsoft.com/office/drawing/2014/main" id="{4DAFFA99-1BB8-5A16-719C-3067ACD88ABE}"/>
              </a:ext>
            </a:extLst>
          </p:cNvPr>
          <p:cNvSpPr txBox="1"/>
          <p:nvPr/>
        </p:nvSpPr>
        <p:spPr>
          <a:xfrm>
            <a:off x="456283" y="4928786"/>
            <a:ext cx="45070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GUADALQUIVIR — ANDALUCÍA OCCIDENTAL</a:t>
            </a:r>
            <a:br>
              <a:rPr lang="es-ES" sz="800" dirty="0"/>
            </a:br>
            <a:r>
              <a:rPr lang="es-ES" sz="800" dirty="0"/>
              <a:t>HI 6; </a:t>
            </a:r>
            <a:r>
              <a:rPr lang="es-ES" sz="800" b="1" dirty="0"/>
              <a:t>36–38 ºC y HUMEDAD &lt;20 %</a:t>
            </a:r>
            <a:r>
              <a:rPr lang="es-ES" sz="800" dirty="0"/>
              <a:t>. </a:t>
            </a:r>
          </a:p>
        </p:txBody>
      </p:sp>
      <p:sp>
        <p:nvSpPr>
          <p:cNvPr id="217" name="Rectángulo redondeado 216">
            <a:extLst>
              <a:ext uri="{FF2B5EF4-FFF2-40B4-BE49-F238E27FC236}">
                <a16:creationId xmlns:a16="http://schemas.microsoft.com/office/drawing/2014/main" id="{B99B01E9-EC73-2E5E-A27D-BCED0A1CE0C8}"/>
              </a:ext>
            </a:extLst>
          </p:cNvPr>
          <p:cNvSpPr/>
          <p:nvPr/>
        </p:nvSpPr>
        <p:spPr>
          <a:xfrm>
            <a:off x="107950" y="8617521"/>
            <a:ext cx="6981825" cy="272479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34" name="Gráfico 233" descr="Portapapeles comprobado contorno">
            <a:extLst>
              <a:ext uri="{FF2B5EF4-FFF2-40B4-BE49-F238E27FC236}">
                <a16:creationId xmlns:a16="http://schemas.microsoft.com/office/drawing/2014/main" id="{8DDF1271-878C-6BC6-22C4-E770C4DC96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52707" y="5709973"/>
            <a:ext cx="320492" cy="320492"/>
          </a:xfrm>
          <a:prstGeom prst="rect">
            <a:avLst/>
          </a:prstGeom>
        </p:spPr>
      </p:pic>
      <p:pic>
        <p:nvPicPr>
          <p:cNvPr id="244" name="Gráfico 243" descr="Fuego contorno">
            <a:extLst>
              <a:ext uri="{FF2B5EF4-FFF2-40B4-BE49-F238E27FC236}">
                <a16:creationId xmlns:a16="http://schemas.microsoft.com/office/drawing/2014/main" id="{FD0C1E24-68D2-7108-EA9C-FA0E4CE07D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40229" y="6982955"/>
            <a:ext cx="164463" cy="164463"/>
          </a:xfrm>
          <a:prstGeom prst="rect">
            <a:avLst/>
          </a:prstGeom>
        </p:spPr>
      </p:pic>
      <p:pic>
        <p:nvPicPr>
          <p:cNvPr id="249" name="Gráfico 248" descr="Prismáticos contorno">
            <a:extLst>
              <a:ext uri="{FF2B5EF4-FFF2-40B4-BE49-F238E27FC236}">
                <a16:creationId xmlns:a16="http://schemas.microsoft.com/office/drawing/2014/main" id="{DE9ADEDD-D729-FC36-5A25-69134F574E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65340" y="5967598"/>
            <a:ext cx="180909" cy="180909"/>
          </a:xfrm>
          <a:prstGeom prst="rect">
            <a:avLst/>
          </a:prstGeom>
        </p:spPr>
      </p:pic>
      <p:pic>
        <p:nvPicPr>
          <p:cNvPr id="251" name="Gráfico 250" descr="Árbol marchito contorno">
            <a:extLst>
              <a:ext uri="{FF2B5EF4-FFF2-40B4-BE49-F238E27FC236}">
                <a16:creationId xmlns:a16="http://schemas.microsoft.com/office/drawing/2014/main" id="{D0CB87DB-44E2-10C3-3288-3AAD2F6BAF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897898" y="7367282"/>
            <a:ext cx="180909" cy="180909"/>
          </a:xfrm>
          <a:prstGeom prst="rect">
            <a:avLst/>
          </a:prstGeom>
        </p:spPr>
      </p:pic>
      <p:sp>
        <p:nvSpPr>
          <p:cNvPr id="257" name="Rectángulo 256">
            <a:extLst>
              <a:ext uri="{FF2B5EF4-FFF2-40B4-BE49-F238E27FC236}">
                <a16:creationId xmlns:a16="http://schemas.microsoft.com/office/drawing/2014/main" id="{6286EA30-B991-7045-0FB4-F0988CC39DCD}"/>
              </a:ext>
            </a:extLst>
          </p:cNvPr>
          <p:cNvSpPr/>
          <p:nvPr/>
        </p:nvSpPr>
        <p:spPr>
          <a:xfrm>
            <a:off x="110019" y="5649602"/>
            <a:ext cx="3229031" cy="462429"/>
          </a:xfrm>
          <a:prstGeom prst="rect">
            <a:avLst/>
          </a:prstGeom>
          <a:gradFill flip="none" rotWithShape="1">
            <a:gsLst>
              <a:gs pos="53000">
                <a:schemeClr val="accent6">
                  <a:lumMod val="50000"/>
                  <a:alpha val="72137"/>
                </a:schemeClr>
              </a:gs>
              <a:gs pos="100000">
                <a:schemeClr val="accent6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8" name="CuadroTexto 257">
            <a:extLst>
              <a:ext uri="{FF2B5EF4-FFF2-40B4-BE49-F238E27FC236}">
                <a16:creationId xmlns:a16="http://schemas.microsoft.com/office/drawing/2014/main" id="{FD19B3CD-6C45-A5A2-3E43-A4AD0C190047}"/>
              </a:ext>
            </a:extLst>
          </p:cNvPr>
          <p:cNvSpPr txBox="1"/>
          <p:nvPr/>
        </p:nvSpPr>
        <p:spPr>
          <a:xfrm>
            <a:off x="485527" y="5685280"/>
            <a:ext cx="27110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INDICADORES DE </a:t>
            </a:r>
          </a:p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COMPORTAMIENTO EXTREMO</a:t>
            </a:r>
          </a:p>
        </p:txBody>
      </p:sp>
      <p:pic>
        <p:nvPicPr>
          <p:cNvPr id="259" name="Gráfico 258" descr="Portapapeles comprobado contorno">
            <a:extLst>
              <a:ext uri="{FF2B5EF4-FFF2-40B4-BE49-F238E27FC236}">
                <a16:creationId xmlns:a16="http://schemas.microsoft.com/office/drawing/2014/main" id="{3F3917A3-AA4D-A3DD-AB74-97C690850F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2471" y="5718603"/>
            <a:ext cx="320492" cy="320492"/>
          </a:xfrm>
          <a:prstGeom prst="rect">
            <a:avLst/>
          </a:prstGeom>
        </p:spPr>
      </p:pic>
      <p:sp>
        <p:nvSpPr>
          <p:cNvPr id="271" name="Rectángulo redondeado 270">
            <a:extLst>
              <a:ext uri="{FF2B5EF4-FFF2-40B4-BE49-F238E27FC236}">
                <a16:creationId xmlns:a16="http://schemas.microsoft.com/office/drawing/2014/main" id="{430FF6D3-BE3E-CC3F-C52D-57CEF0A76138}"/>
              </a:ext>
            </a:extLst>
          </p:cNvPr>
          <p:cNvSpPr/>
          <p:nvPr/>
        </p:nvSpPr>
        <p:spPr>
          <a:xfrm>
            <a:off x="179150" y="6147708"/>
            <a:ext cx="1672392" cy="188335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72" name="Rectángulo redondeado 271">
            <a:extLst>
              <a:ext uri="{FF2B5EF4-FFF2-40B4-BE49-F238E27FC236}">
                <a16:creationId xmlns:a16="http://schemas.microsoft.com/office/drawing/2014/main" id="{6B49AE90-09E4-A736-5AEE-FEBBB8FFE226}"/>
              </a:ext>
            </a:extLst>
          </p:cNvPr>
          <p:cNvSpPr/>
          <p:nvPr/>
        </p:nvSpPr>
        <p:spPr>
          <a:xfrm>
            <a:off x="1960311" y="6147708"/>
            <a:ext cx="1678435" cy="188335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81" name="CuadroTexto 280">
            <a:extLst>
              <a:ext uri="{FF2B5EF4-FFF2-40B4-BE49-F238E27FC236}">
                <a16:creationId xmlns:a16="http://schemas.microsoft.com/office/drawing/2014/main" id="{16D8A24C-FB5A-6802-7571-3EB06D77DD23}"/>
              </a:ext>
            </a:extLst>
          </p:cNvPr>
          <p:cNvSpPr txBox="1"/>
          <p:nvPr/>
        </p:nvSpPr>
        <p:spPr>
          <a:xfrm>
            <a:off x="183718" y="6193986"/>
            <a:ext cx="12878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000" b="1" dirty="0">
                <a:solidFill>
                  <a:schemeClr val="accent6">
                    <a:lumMod val="75000"/>
                  </a:schemeClr>
                </a:solidFill>
              </a:rPr>
              <a:t>HAINES INDEX </a:t>
            </a:r>
          </a:p>
          <a:p>
            <a:pPr>
              <a:buNone/>
            </a:pPr>
            <a:r>
              <a:rPr lang="es-ES" sz="1000" b="1" dirty="0">
                <a:solidFill>
                  <a:schemeClr val="accent6">
                    <a:lumMod val="75000"/>
                  </a:schemeClr>
                </a:solidFill>
              </a:rPr>
              <a:t>(HI</a:t>
            </a:r>
            <a:r>
              <a:rPr lang="es-ES" sz="850" b="1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293" name="CuadroTexto 292">
            <a:extLst>
              <a:ext uri="{FF2B5EF4-FFF2-40B4-BE49-F238E27FC236}">
                <a16:creationId xmlns:a16="http://schemas.microsoft.com/office/drawing/2014/main" id="{0D053BE0-D658-4229-7DF7-1DFA23D306BA}"/>
              </a:ext>
            </a:extLst>
          </p:cNvPr>
          <p:cNvSpPr txBox="1"/>
          <p:nvPr/>
        </p:nvSpPr>
        <p:spPr>
          <a:xfrm>
            <a:off x="1960591" y="6194571"/>
            <a:ext cx="19711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b="1" dirty="0">
                <a:solidFill>
                  <a:schemeClr val="accent3"/>
                </a:solidFill>
              </a:rPr>
              <a:t>HOT-DRY-WINDY INDEX (HDW)</a:t>
            </a:r>
          </a:p>
        </p:txBody>
      </p:sp>
      <p:sp>
        <p:nvSpPr>
          <p:cNvPr id="299" name="CuadroTexto 298">
            <a:extLst>
              <a:ext uri="{FF2B5EF4-FFF2-40B4-BE49-F238E27FC236}">
                <a16:creationId xmlns:a16="http://schemas.microsoft.com/office/drawing/2014/main" id="{FA926794-9B77-28D9-B834-CC36CC53589C}"/>
              </a:ext>
            </a:extLst>
          </p:cNvPr>
          <p:cNvSpPr txBox="1"/>
          <p:nvPr/>
        </p:nvSpPr>
        <p:spPr>
          <a:xfrm>
            <a:off x="412216" y="8610999"/>
            <a:ext cx="304660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300" b="1" dirty="0">
                <a:solidFill>
                  <a:schemeClr val="bg1"/>
                </a:solidFill>
              </a:rPr>
              <a:t>SI VES HUMO O FUEGO, </a:t>
            </a:r>
            <a:r>
              <a:rPr lang="es-ES_tradnl" sz="1300" b="1" dirty="0">
                <a:solidFill>
                  <a:srgbClr val="FFAEB1"/>
                </a:solidFill>
              </a:rPr>
              <a:t>LLAMA AL 112</a:t>
            </a:r>
          </a:p>
        </p:txBody>
      </p:sp>
      <p:pic>
        <p:nvPicPr>
          <p:cNvPr id="301" name="Gráfico 300" descr="Altavoz de teléfono contorno">
            <a:extLst>
              <a:ext uri="{FF2B5EF4-FFF2-40B4-BE49-F238E27FC236}">
                <a16:creationId xmlns:a16="http://schemas.microsoft.com/office/drawing/2014/main" id="{38A9A46E-A7F7-6CE5-D795-75ABB1D01E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7109" y="8615697"/>
            <a:ext cx="264869" cy="264869"/>
          </a:xfrm>
          <a:prstGeom prst="rect">
            <a:avLst/>
          </a:prstGeom>
        </p:spPr>
      </p:pic>
      <p:sp>
        <p:nvSpPr>
          <p:cNvPr id="302" name="CuadroTexto 301">
            <a:extLst>
              <a:ext uri="{FF2B5EF4-FFF2-40B4-BE49-F238E27FC236}">
                <a16:creationId xmlns:a16="http://schemas.microsoft.com/office/drawing/2014/main" id="{DD446E4F-19AA-A9A1-3DC8-2C8976EA49F3}"/>
              </a:ext>
            </a:extLst>
          </p:cNvPr>
          <p:cNvSpPr txBox="1"/>
          <p:nvPr/>
        </p:nvSpPr>
        <p:spPr>
          <a:xfrm>
            <a:off x="3660854" y="8634083"/>
            <a:ext cx="3417923" cy="2462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ES_tradnl" sz="1000" b="1" dirty="0">
                <a:solidFill>
                  <a:schemeClr val="bg1"/>
                </a:solidFill>
              </a:rPr>
              <a:t>TU COLABORACIÓN PUEDE EVITAR UN GRAN INCENDIO</a:t>
            </a:r>
            <a:endParaRPr lang="es-ES_tradnl" sz="1000" b="1" dirty="0">
              <a:ln w="3175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D2C4AFC0-72D8-4B95-E82B-27B756FFE395}"/>
              </a:ext>
            </a:extLst>
          </p:cNvPr>
          <p:cNvSpPr/>
          <p:nvPr/>
        </p:nvSpPr>
        <p:spPr>
          <a:xfrm>
            <a:off x="242144" y="5252083"/>
            <a:ext cx="141675" cy="141675"/>
          </a:xfrm>
          <a:prstGeom prst="ellipse">
            <a:avLst/>
          </a:prstGeom>
          <a:solidFill>
            <a:srgbClr val="6A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8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695B28A5-7AF1-6F84-E2B4-0A134E57E38C}"/>
              </a:ext>
            </a:extLst>
          </p:cNvPr>
          <p:cNvSpPr txBox="1"/>
          <p:nvPr/>
        </p:nvSpPr>
        <p:spPr>
          <a:xfrm>
            <a:off x="459070" y="5216584"/>
            <a:ext cx="44854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TAJO — EXTREMADURA</a:t>
            </a:r>
            <a:br>
              <a:rPr lang="es-ES" sz="800" dirty="0"/>
            </a:br>
            <a:r>
              <a:rPr lang="es-ES" sz="800" dirty="0"/>
              <a:t>HI 6; calor, aire muy seco y </a:t>
            </a:r>
            <a:r>
              <a:rPr lang="es-ES" sz="800" b="1" dirty="0"/>
              <a:t>FWI muy alto/extremo</a:t>
            </a:r>
            <a:r>
              <a:rPr lang="es-ES" sz="800" dirty="0"/>
              <a:t>. </a:t>
            </a:r>
          </a:p>
        </p:txBody>
      </p:sp>
      <p:pic>
        <p:nvPicPr>
          <p:cNvPr id="13" name="Gráfico 12" descr="Relámpagos contorno">
            <a:extLst>
              <a:ext uri="{FF2B5EF4-FFF2-40B4-BE49-F238E27FC236}">
                <a16:creationId xmlns:a16="http://schemas.microsoft.com/office/drawing/2014/main" id="{BE9D1127-BCCC-4D91-B9D6-0C8B1285C5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18580" y="6536884"/>
            <a:ext cx="199000" cy="199000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B8CB3C69-E03D-A5E4-4532-905177D06AFF}"/>
              </a:ext>
            </a:extLst>
          </p:cNvPr>
          <p:cNvGrpSpPr/>
          <p:nvPr/>
        </p:nvGrpSpPr>
        <p:grpSpPr>
          <a:xfrm>
            <a:off x="2274945" y="916048"/>
            <a:ext cx="2465874" cy="861774"/>
            <a:chOff x="2286848" y="2395056"/>
            <a:chExt cx="2465874" cy="861774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4558D692-F83F-4171-69C3-48740293AE8A}"/>
                </a:ext>
              </a:extLst>
            </p:cNvPr>
            <p:cNvSpPr txBox="1"/>
            <p:nvPr/>
          </p:nvSpPr>
          <p:spPr>
            <a:xfrm>
              <a:off x="2395592" y="2395056"/>
              <a:ext cx="2357130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000" b="1" dirty="0">
                  <a:solidFill>
                    <a:srgbClr val="920603"/>
                  </a:solidFill>
                </a:rPr>
                <a:t>ESPAÑA:</a:t>
              </a:r>
              <a:br>
                <a:rPr lang="es-ES" sz="1000" dirty="0"/>
              </a:br>
              <a:r>
                <a:rPr lang="es-ES" sz="1000" b="1" dirty="0"/>
                <a:t>Benahavís</a:t>
              </a:r>
              <a:r>
                <a:rPr lang="es-ES" sz="1000" dirty="0"/>
                <a:t>, activo en situación 1, con evacuados y tres heridos.</a:t>
              </a:r>
              <a:br>
                <a:rPr lang="es-ES" sz="1000" dirty="0"/>
              </a:br>
              <a:r>
                <a:rPr lang="es-ES" sz="1000" b="1" dirty="0"/>
                <a:t>Tornavacas</a:t>
              </a:r>
              <a:r>
                <a:rPr lang="es-ES" sz="1000" dirty="0"/>
                <a:t>, incendio en la Reserva Natural Garganta de los Infiernos </a:t>
              </a:r>
            </a:p>
          </p:txBody>
        </p:sp>
        <p:pic>
          <p:nvPicPr>
            <p:cNvPr id="14" name="Gráfico 13" descr="Marcador contorno">
              <a:extLst>
                <a:ext uri="{FF2B5EF4-FFF2-40B4-BE49-F238E27FC236}">
                  <a16:creationId xmlns:a16="http://schemas.microsoft.com/office/drawing/2014/main" id="{83E6F4BD-7887-40F4-9425-6EF4F6B9B7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86848" y="2415819"/>
              <a:ext cx="218900" cy="218900"/>
            </a:xfrm>
            <a:prstGeom prst="rect">
              <a:avLst/>
            </a:prstGeom>
          </p:spPr>
        </p:pic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50CAC622-1620-55FE-0E87-9ACC8A755B11}"/>
              </a:ext>
            </a:extLst>
          </p:cNvPr>
          <p:cNvGrpSpPr/>
          <p:nvPr/>
        </p:nvGrpSpPr>
        <p:grpSpPr>
          <a:xfrm>
            <a:off x="117645" y="107949"/>
            <a:ext cx="2126146" cy="3755375"/>
            <a:chOff x="117645" y="107949"/>
            <a:chExt cx="2126146" cy="3755375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78BE7C33-2EDE-3B1A-019F-ADE583EAC0DA}"/>
                </a:ext>
              </a:extLst>
            </p:cNvPr>
            <p:cNvSpPr/>
            <p:nvPr/>
          </p:nvSpPr>
          <p:spPr>
            <a:xfrm>
              <a:off x="117645" y="107949"/>
              <a:ext cx="2052592" cy="375537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3175">
              <a:solidFill>
                <a:srgbClr val="92060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649ADBF1-1D3D-B0CF-51EF-C365B5050C84}"/>
                </a:ext>
              </a:extLst>
            </p:cNvPr>
            <p:cNvSpPr txBox="1"/>
            <p:nvPr/>
          </p:nvSpPr>
          <p:spPr>
            <a:xfrm>
              <a:off x="393220" y="2415428"/>
              <a:ext cx="185057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1000" b="1" dirty="0">
                  <a:solidFill>
                    <a:srgbClr val="FF0000"/>
                  </a:solidFill>
                </a:rPr>
                <a:t>14 DE SEPTIEMBRE DE 2026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A3F6211B-2886-22DB-BF0B-BBBFB5C804AB}"/>
                </a:ext>
              </a:extLst>
            </p:cNvPr>
            <p:cNvSpPr txBox="1"/>
            <p:nvPr/>
          </p:nvSpPr>
          <p:spPr>
            <a:xfrm>
              <a:off x="132556" y="3253669"/>
              <a:ext cx="205895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Los incendios de </a:t>
              </a:r>
              <a:r>
                <a:rPr lang="es-ES" sz="800" b="1" dirty="0">
                  <a:solidFill>
                    <a:schemeClr val="bg1"/>
                  </a:solidFill>
                </a:rPr>
                <a:t>Benahavís y Tornavacas</a:t>
              </a:r>
              <a:r>
                <a:rPr lang="es-ES" sz="800" dirty="0">
                  <a:solidFill>
                    <a:schemeClr val="bg1"/>
                  </a:solidFill>
                </a:rPr>
                <a:t> abren una jornada de mayor riesgo en </a:t>
              </a:r>
              <a:r>
                <a:rPr lang="es-ES" sz="800" b="1" dirty="0">
                  <a:solidFill>
                    <a:schemeClr val="bg1"/>
                  </a:solidFill>
                </a:rPr>
                <a:t>Portugal, Guadalquivir y Tajo</a:t>
              </a:r>
              <a:r>
                <a:rPr lang="es-ES" sz="800" dirty="0">
                  <a:solidFill>
                    <a:schemeClr val="bg1"/>
                  </a:solidFill>
                </a:rPr>
                <a:t>. </a:t>
              </a:r>
            </a:p>
            <a:p>
              <a:endParaRPr lang="es-ES" sz="800" dirty="0">
                <a:solidFill>
                  <a:schemeClr val="bg1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93C95981-A59A-EBE4-310D-16793144CE27}"/>
                </a:ext>
              </a:extLst>
            </p:cNvPr>
            <p:cNvSpPr txBox="1"/>
            <p:nvPr/>
          </p:nvSpPr>
          <p:spPr>
            <a:xfrm>
              <a:off x="135401" y="150579"/>
              <a:ext cx="2080645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endParaRPr lang="es-ES" sz="1000" dirty="0">
                <a:solidFill>
                  <a:schemeClr val="bg1"/>
                </a:solidFill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6D32DEAC-4630-2FEF-2EAE-3BE6924F8D05}"/>
                </a:ext>
              </a:extLst>
            </p:cNvPr>
            <p:cNvSpPr txBox="1"/>
            <p:nvPr/>
          </p:nvSpPr>
          <p:spPr>
            <a:xfrm>
              <a:off x="124350" y="237622"/>
              <a:ext cx="1996163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2200" b="1" dirty="0">
                  <a:solidFill>
                    <a:srgbClr val="FF0000"/>
                  </a:solidFill>
                </a:rPr>
                <a:t>RIESGO DE INCENDIOS FORESTALES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008243A3-A288-73AE-17D3-C3E8F37DF82E}"/>
                </a:ext>
              </a:extLst>
            </p:cNvPr>
            <p:cNvSpPr txBox="1"/>
            <p:nvPr/>
          </p:nvSpPr>
          <p:spPr>
            <a:xfrm>
              <a:off x="125827" y="1323674"/>
              <a:ext cx="2080645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1000" dirty="0">
                  <a:solidFill>
                    <a:srgbClr val="FFAEB1"/>
                  </a:solidFill>
                </a:rPr>
                <a:t>PENÍNSULA Y ARCHIPIÉLAGOS</a:t>
              </a:r>
            </a:p>
          </p:txBody>
        </p:sp>
        <p:pic>
          <p:nvPicPr>
            <p:cNvPr id="28" name="Gráfico 27" descr="Calendario contorno">
              <a:extLst>
                <a:ext uri="{FF2B5EF4-FFF2-40B4-BE49-F238E27FC236}">
                  <a16:creationId xmlns:a16="http://schemas.microsoft.com/office/drawing/2014/main" id="{3397E473-72BA-A264-973F-4A81A085D8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80161" y="2425951"/>
              <a:ext cx="240790" cy="240790"/>
            </a:xfrm>
            <a:prstGeom prst="rect">
              <a:avLst/>
            </a:prstGeom>
          </p:spPr>
        </p:pic>
        <p:pic>
          <p:nvPicPr>
            <p:cNvPr id="62" name="Gráfico 61" descr="Fuego contorno">
              <a:extLst>
                <a:ext uri="{FF2B5EF4-FFF2-40B4-BE49-F238E27FC236}">
                  <a16:creationId xmlns:a16="http://schemas.microsoft.com/office/drawing/2014/main" id="{E44CAC10-043D-1341-FEE0-57430EEF12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l="39400" b="4571"/>
            <a:stretch>
              <a:fillRect/>
            </a:stretch>
          </p:blipFill>
          <p:spPr>
            <a:xfrm flipH="1">
              <a:off x="1215481" y="1163304"/>
              <a:ext cx="954751" cy="2700019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F6C172B-09E5-B592-CA1C-8301E344D81F}"/>
                </a:ext>
              </a:extLst>
            </p:cNvPr>
            <p:cNvSpPr txBox="1"/>
            <p:nvPr/>
          </p:nvSpPr>
          <p:spPr>
            <a:xfrm>
              <a:off x="127929" y="2982919"/>
              <a:ext cx="208064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1400" b="1" dirty="0">
                  <a:solidFill>
                    <a:schemeClr val="bg1"/>
                  </a:solidFill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Paco Castañares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D7C19CF4-9D3A-0A80-D610-434244F6EB90}"/>
                </a:ext>
              </a:extLst>
            </p:cNvPr>
            <p:cNvSpPr txBox="1"/>
            <p:nvPr/>
          </p:nvSpPr>
          <p:spPr>
            <a:xfrm>
              <a:off x="120810" y="2790980"/>
              <a:ext cx="205895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1000" b="1" dirty="0">
                  <a:solidFill>
                    <a:schemeClr val="bg1"/>
                  </a:solidFill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El análisis diario de</a:t>
              </a:r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AB1FB400-4DF6-28C8-A558-5E9DF08F4A0B}"/>
              </a:ext>
            </a:extLst>
          </p:cNvPr>
          <p:cNvSpPr txBox="1"/>
          <p:nvPr/>
        </p:nvSpPr>
        <p:spPr>
          <a:xfrm>
            <a:off x="278738" y="6557773"/>
            <a:ext cx="15533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6:</a:t>
            </a:r>
            <a:r>
              <a:rPr lang="es-ES" sz="700" b="1" dirty="0"/>
              <a:t> </a:t>
            </a:r>
            <a:r>
              <a:rPr lang="es-ES" sz="700" dirty="0"/>
              <a:t>Meseta N, Navarra, Lleida, Tajo,</a:t>
            </a:r>
            <a:br>
              <a:rPr lang="es-ES" sz="700" dirty="0"/>
            </a:br>
            <a:r>
              <a:rPr lang="es-ES" sz="700" dirty="0"/>
              <a:t>Guadalquivir, Portugal y </a:t>
            </a:r>
            <a:r>
              <a:rPr lang="es-ES" sz="700" dirty="0" err="1"/>
              <a:t>Pirineo</a:t>
            </a:r>
            <a:r>
              <a:rPr lang="es-ES" sz="700" dirty="0"/>
              <a:t> francés.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094A42A-27BC-1B5F-C84B-977E9F4D309B}"/>
              </a:ext>
            </a:extLst>
          </p:cNvPr>
          <p:cNvSpPr/>
          <p:nvPr/>
        </p:nvSpPr>
        <p:spPr>
          <a:xfrm>
            <a:off x="254390" y="6683665"/>
            <a:ext cx="78609" cy="96425"/>
          </a:xfrm>
          <a:prstGeom prst="rect">
            <a:avLst/>
          </a:prstGeom>
          <a:solidFill>
            <a:srgbClr val="DC2F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2D5ADC36-C9D4-AAD9-F1E2-5A97A9382C8A}"/>
              </a:ext>
            </a:extLst>
          </p:cNvPr>
          <p:cNvSpPr txBox="1"/>
          <p:nvPr/>
        </p:nvSpPr>
        <p:spPr>
          <a:xfrm>
            <a:off x="2077364" y="6512318"/>
            <a:ext cx="154090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MÁXIMOS:</a:t>
            </a:r>
            <a:br>
              <a:rPr lang="es-ES" sz="800" dirty="0"/>
            </a:br>
            <a:r>
              <a:rPr lang="es-ES" sz="700" dirty="0"/>
              <a:t>Évora </a:t>
            </a:r>
            <a:r>
              <a:rPr lang="es-ES" sz="700" b="1" dirty="0"/>
              <a:t>367</a:t>
            </a:r>
            <a:r>
              <a:rPr lang="es-ES" sz="700" dirty="0"/>
              <a:t>; Castelo Branco </a:t>
            </a:r>
            <a:r>
              <a:rPr lang="es-ES" sz="700" b="1" dirty="0"/>
              <a:t>348</a:t>
            </a:r>
            <a:r>
              <a:rPr lang="es-ES" sz="700" dirty="0"/>
              <a:t>;</a:t>
            </a:r>
            <a:br>
              <a:rPr lang="es-ES" sz="700" dirty="0"/>
            </a:br>
            <a:r>
              <a:rPr lang="es-ES" sz="700" dirty="0"/>
              <a:t>Córdoba </a:t>
            </a:r>
            <a:r>
              <a:rPr lang="es-ES" sz="700" b="1" dirty="0"/>
              <a:t>251</a:t>
            </a:r>
            <a:r>
              <a:rPr lang="es-ES" sz="700" dirty="0"/>
              <a:t>; </a:t>
            </a:r>
            <a:r>
              <a:rPr lang="es-ES" sz="700" dirty="0" err="1"/>
              <a:t>Pirineo</a:t>
            </a:r>
            <a:r>
              <a:rPr lang="es-ES" sz="700" dirty="0"/>
              <a:t> francés </a:t>
            </a:r>
            <a:r>
              <a:rPr lang="es-ES" sz="700" b="1" dirty="0"/>
              <a:t>241</a:t>
            </a:r>
            <a:r>
              <a:rPr lang="es-ES" sz="700" dirty="0"/>
              <a:t>. 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7919141F-9D16-3A15-FA91-04C5F3BFF1DC}"/>
              </a:ext>
            </a:extLst>
          </p:cNvPr>
          <p:cNvSpPr/>
          <p:nvPr/>
        </p:nvSpPr>
        <p:spPr>
          <a:xfrm>
            <a:off x="2015326" y="6664426"/>
            <a:ext cx="78609" cy="96425"/>
          </a:xfrm>
          <a:prstGeom prst="rect">
            <a:avLst/>
          </a:prstGeom>
          <a:solidFill>
            <a:srgbClr val="DC2F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sp>
        <p:nvSpPr>
          <p:cNvPr id="51" name="Rectángulo redondeado 50">
            <a:extLst>
              <a:ext uri="{FF2B5EF4-FFF2-40B4-BE49-F238E27FC236}">
                <a16:creationId xmlns:a16="http://schemas.microsoft.com/office/drawing/2014/main" id="{43C69377-9AEF-4838-779F-B93A9A65CF6D}"/>
              </a:ext>
            </a:extLst>
          </p:cNvPr>
          <p:cNvSpPr/>
          <p:nvPr/>
        </p:nvSpPr>
        <p:spPr>
          <a:xfrm>
            <a:off x="179150" y="8069035"/>
            <a:ext cx="3459596" cy="434210"/>
          </a:xfrm>
          <a:prstGeom prst="roundRect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A98B6574-E496-5BDF-FC1B-735C8FB9BA61}"/>
              </a:ext>
            </a:extLst>
          </p:cNvPr>
          <p:cNvSpPr txBox="1"/>
          <p:nvPr/>
        </p:nvSpPr>
        <p:spPr>
          <a:xfrm>
            <a:off x="213919" y="8063512"/>
            <a:ext cx="3165038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s-ES" sz="800" b="1" dirty="0">
                <a:solidFill>
                  <a:schemeClr val="bg1"/>
                </a:solidFill>
              </a:rPr>
              <a:t>FRANJA CRÍTICA</a:t>
            </a:r>
          </a:p>
          <a:p>
            <a:r>
              <a:rPr lang="es-ES" sz="800" b="1" dirty="0">
                <a:solidFill>
                  <a:schemeClr val="bg1"/>
                </a:solidFill>
              </a:rPr>
              <a:t>Península: 14:00–22:00.</a:t>
            </a:r>
            <a:br>
              <a:rPr lang="es-ES" sz="800" dirty="0">
                <a:solidFill>
                  <a:schemeClr val="bg1"/>
                </a:solidFill>
              </a:rPr>
            </a:br>
            <a:r>
              <a:rPr lang="es-ES" sz="800" dirty="0">
                <a:solidFill>
                  <a:schemeClr val="bg1"/>
                </a:solidFill>
              </a:rPr>
              <a:t>Portugal y Canarias: hora local. </a:t>
            </a:r>
          </a:p>
        </p:txBody>
      </p:sp>
      <p:pic>
        <p:nvPicPr>
          <p:cNvPr id="61" name="Gráfico 60" descr="Termómetro contorno">
            <a:extLst>
              <a:ext uri="{FF2B5EF4-FFF2-40B4-BE49-F238E27FC236}">
                <a16:creationId xmlns:a16="http://schemas.microsoft.com/office/drawing/2014/main" id="{4F92BC45-DD8E-7A33-3D41-06589C1BFE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665340" y="5557071"/>
            <a:ext cx="180909" cy="180909"/>
          </a:xfrm>
          <a:prstGeom prst="rect">
            <a:avLst/>
          </a:prstGeom>
        </p:spPr>
      </p:pic>
      <p:pic>
        <p:nvPicPr>
          <p:cNvPr id="58" name="Gráfico 57" descr="Fuego contorno">
            <a:extLst>
              <a:ext uri="{FF2B5EF4-FFF2-40B4-BE49-F238E27FC236}">
                <a16:creationId xmlns:a16="http://schemas.microsoft.com/office/drawing/2014/main" id="{5FA84064-15C0-A14E-3417-75EA655A94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18519" y="4673547"/>
            <a:ext cx="164463" cy="164463"/>
          </a:xfrm>
          <a:prstGeom prst="rect">
            <a:avLst/>
          </a:prstGeom>
        </p:spPr>
      </p:pic>
      <p:sp>
        <p:nvSpPr>
          <p:cNvPr id="65" name="Rectángulo 64">
            <a:extLst>
              <a:ext uri="{FF2B5EF4-FFF2-40B4-BE49-F238E27FC236}">
                <a16:creationId xmlns:a16="http://schemas.microsoft.com/office/drawing/2014/main" id="{2572369E-4F37-DFDA-9B48-EF334057BF35}"/>
              </a:ext>
            </a:extLst>
          </p:cNvPr>
          <p:cNvSpPr/>
          <p:nvPr/>
        </p:nvSpPr>
        <p:spPr>
          <a:xfrm>
            <a:off x="-275931" y="6712417"/>
            <a:ext cx="78609" cy="96425"/>
          </a:xfrm>
          <a:prstGeom prst="rect">
            <a:avLst/>
          </a:prstGeom>
          <a:solidFill>
            <a:srgbClr val="9206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EA434C11-3D4A-9840-A43F-67AB2E989529}"/>
              </a:ext>
            </a:extLst>
          </p:cNvPr>
          <p:cNvSpPr txBox="1"/>
          <p:nvPr/>
        </p:nvSpPr>
        <p:spPr>
          <a:xfrm>
            <a:off x="2089869" y="6878739"/>
            <a:ext cx="14889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OTROS:</a:t>
            </a:r>
            <a:br>
              <a:rPr lang="es-ES" sz="800" dirty="0"/>
            </a:br>
            <a:r>
              <a:rPr lang="es-ES" sz="700" dirty="0"/>
              <a:t>Sevilla 231; Gran Canaria 195;</a:t>
            </a:r>
            <a:br>
              <a:rPr lang="es-ES" sz="700" dirty="0"/>
            </a:br>
            <a:r>
              <a:rPr lang="es-ES" sz="700" dirty="0"/>
              <a:t>El Saler 169.</a:t>
            </a: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89F38CDF-5F9B-C0A5-8AA8-9EF99E9E2171}"/>
              </a:ext>
            </a:extLst>
          </p:cNvPr>
          <p:cNvSpPr/>
          <p:nvPr/>
        </p:nvSpPr>
        <p:spPr>
          <a:xfrm>
            <a:off x="2015326" y="7053535"/>
            <a:ext cx="78609" cy="96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pic>
        <p:nvPicPr>
          <p:cNvPr id="68" name="Gráfico 67" descr="Sirena contorno">
            <a:extLst>
              <a:ext uri="{FF2B5EF4-FFF2-40B4-BE49-F238E27FC236}">
                <a16:creationId xmlns:a16="http://schemas.microsoft.com/office/drawing/2014/main" id="{0A5CB2AF-1551-1AD3-0EF8-2FAB883B96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199247" y="6516683"/>
            <a:ext cx="199000" cy="1990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46E2A7AB-0F23-83D1-D651-9ED277465728}"/>
              </a:ext>
            </a:extLst>
          </p:cNvPr>
          <p:cNvGrpSpPr/>
          <p:nvPr/>
        </p:nvGrpSpPr>
        <p:grpSpPr>
          <a:xfrm>
            <a:off x="2265266" y="1982217"/>
            <a:ext cx="2465582" cy="553998"/>
            <a:chOff x="2286848" y="2395056"/>
            <a:chExt cx="2465582" cy="553998"/>
          </a:xfrm>
        </p:grpSpPr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6E4E19FB-6129-CD31-6D6E-F3D419A4B58A}"/>
                </a:ext>
              </a:extLst>
            </p:cNvPr>
            <p:cNvSpPr txBox="1"/>
            <p:nvPr/>
          </p:nvSpPr>
          <p:spPr>
            <a:xfrm>
              <a:off x="2395591" y="2395056"/>
              <a:ext cx="2356839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000" b="1" dirty="0">
                  <a:solidFill>
                    <a:srgbClr val="920603"/>
                  </a:solidFill>
                </a:rPr>
                <a:t>FRANCIA:</a:t>
              </a:r>
              <a:br>
                <a:rPr lang="es-ES" sz="1000" dirty="0"/>
              </a:br>
              <a:r>
                <a:rPr lang="es-ES" sz="1000" b="1" dirty="0" err="1"/>
                <a:t>Etsaut</a:t>
              </a:r>
              <a:r>
                <a:rPr lang="es-ES" sz="1000" dirty="0"/>
                <a:t> continúa activo, unas 130 ha.</a:t>
              </a:r>
              <a:br>
                <a:rPr lang="es-ES" sz="1000" dirty="0"/>
              </a:br>
              <a:r>
                <a:rPr lang="es-ES" sz="1000" dirty="0" err="1"/>
                <a:t>Puilaurens</a:t>
              </a:r>
              <a:r>
                <a:rPr lang="es-ES" sz="1000" dirty="0"/>
                <a:t> y Bareilles, fijados. </a:t>
              </a:r>
            </a:p>
          </p:txBody>
        </p:sp>
        <p:pic>
          <p:nvPicPr>
            <p:cNvPr id="33" name="Gráfico 32" descr="Marcador contorno">
              <a:extLst>
                <a:ext uri="{FF2B5EF4-FFF2-40B4-BE49-F238E27FC236}">
                  <a16:creationId xmlns:a16="http://schemas.microsoft.com/office/drawing/2014/main" id="{2BE4AB48-3C19-7EB9-349D-1CB27C0975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86848" y="2415819"/>
              <a:ext cx="218900" cy="218900"/>
            </a:xfrm>
            <a:prstGeom prst="rect">
              <a:avLst/>
            </a:prstGeom>
          </p:spPr>
        </p:pic>
      </p:grpSp>
      <p:pic>
        <p:nvPicPr>
          <p:cNvPr id="25" name="Gráfico 24" descr="Inalámbrico contorno">
            <a:extLst>
              <a:ext uri="{FF2B5EF4-FFF2-40B4-BE49-F238E27FC236}">
                <a16:creationId xmlns:a16="http://schemas.microsoft.com/office/drawing/2014/main" id="{83851E55-DB90-7D0D-517F-10C97DE848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281867" y="8650772"/>
            <a:ext cx="218900" cy="218900"/>
          </a:xfrm>
          <a:prstGeom prst="rect">
            <a:avLst/>
          </a:prstGeom>
        </p:spPr>
      </p:pic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E976467B-065D-7177-37CD-1FCB20C58F7E}"/>
              </a:ext>
            </a:extLst>
          </p:cNvPr>
          <p:cNvSpPr/>
          <p:nvPr/>
        </p:nvSpPr>
        <p:spPr>
          <a:xfrm>
            <a:off x="5457546" y="7396717"/>
            <a:ext cx="1560063" cy="6343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809A7D3F-2E69-329A-EB06-7F6959C14D0E}"/>
              </a:ext>
            </a:extLst>
          </p:cNvPr>
          <p:cNvSpPr/>
          <p:nvPr/>
        </p:nvSpPr>
        <p:spPr>
          <a:xfrm>
            <a:off x="3845892" y="7396717"/>
            <a:ext cx="1560063" cy="6343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7C3D398-3E7B-F1A1-4552-83F12FDFA14A}"/>
              </a:ext>
            </a:extLst>
          </p:cNvPr>
          <p:cNvSpPr txBox="1"/>
          <p:nvPr/>
        </p:nvSpPr>
        <p:spPr>
          <a:xfrm>
            <a:off x="3844158" y="7419770"/>
            <a:ext cx="15574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Guadalquivir:</a:t>
            </a:r>
            <a:r>
              <a:rPr lang="es-ES" sz="800" dirty="0"/>
              <a:t> HI 6, calor intenso y </a:t>
            </a:r>
            <a:r>
              <a:rPr lang="es-ES" sz="800" b="1" dirty="0"/>
              <a:t>HUMEDAD inferior al 20 %</a:t>
            </a:r>
            <a:r>
              <a:rPr lang="es-ES" sz="800" dirty="0"/>
              <a:t>. </a:t>
            </a:r>
          </a:p>
          <a:p>
            <a:endParaRPr lang="es-ES" sz="800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7E200CF-6A25-BA41-2D11-62910213C83B}"/>
              </a:ext>
            </a:extLst>
          </p:cNvPr>
          <p:cNvSpPr txBox="1"/>
          <p:nvPr/>
        </p:nvSpPr>
        <p:spPr>
          <a:xfrm>
            <a:off x="5459043" y="7419770"/>
            <a:ext cx="1579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800" b="1" dirty="0"/>
          </a:p>
          <a:p>
            <a:r>
              <a:rPr lang="es-ES" sz="800" b="1" dirty="0" err="1"/>
              <a:t>Pirineo</a:t>
            </a:r>
            <a:r>
              <a:rPr lang="es-ES" sz="800" b="1" dirty="0"/>
              <a:t> francés:</a:t>
            </a:r>
            <a:r>
              <a:rPr lang="es-ES" sz="800" dirty="0"/>
              <a:t> </a:t>
            </a:r>
            <a:r>
              <a:rPr lang="es-ES" sz="800" dirty="0" err="1"/>
              <a:t>Etsaut</a:t>
            </a:r>
            <a:r>
              <a:rPr lang="es-ES" sz="800" dirty="0"/>
              <a:t> activo;</a:t>
            </a:r>
            <a:br>
              <a:rPr lang="es-ES" sz="800" dirty="0"/>
            </a:br>
            <a:r>
              <a:rPr lang="es-ES" sz="800" b="1" dirty="0"/>
              <a:t>HI 6 y HDW hasta 241</a:t>
            </a:r>
            <a:r>
              <a:rPr lang="es-ES" sz="800" dirty="0"/>
              <a:t>. </a:t>
            </a:r>
          </a:p>
        </p:txBody>
      </p:sp>
      <p:pic>
        <p:nvPicPr>
          <p:cNvPr id="30" name="Gráfico 29" descr="Ventoso contorno">
            <a:extLst>
              <a:ext uri="{FF2B5EF4-FFF2-40B4-BE49-F238E27FC236}">
                <a16:creationId xmlns:a16="http://schemas.microsoft.com/office/drawing/2014/main" id="{0EFF91AF-F10F-85E1-8821-98D1C87EF2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375105" y="7180644"/>
            <a:ext cx="199000" cy="199000"/>
          </a:xfrm>
          <a:prstGeom prst="rect">
            <a:avLst/>
          </a:prstGeom>
        </p:spPr>
      </p:pic>
      <p:pic>
        <p:nvPicPr>
          <p:cNvPr id="60" name="Gráfico 59" descr="Fuego contorno">
            <a:extLst>
              <a:ext uri="{FF2B5EF4-FFF2-40B4-BE49-F238E27FC236}">
                <a16:creationId xmlns:a16="http://schemas.microsoft.com/office/drawing/2014/main" id="{29732C44-82B8-91D8-1C70-22EBC8DD9B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14668" y="7197913"/>
            <a:ext cx="164463" cy="164463"/>
          </a:xfrm>
          <a:prstGeom prst="rect">
            <a:avLst/>
          </a:prstGeom>
        </p:spPr>
      </p:pic>
      <p:pic>
        <p:nvPicPr>
          <p:cNvPr id="47" name="Gráfico 46" descr="Trueno contorno">
            <a:extLst>
              <a:ext uri="{FF2B5EF4-FFF2-40B4-BE49-F238E27FC236}">
                <a16:creationId xmlns:a16="http://schemas.microsoft.com/office/drawing/2014/main" id="{1595841F-F2E8-9009-355C-EB9E1D104B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310204" y="6858996"/>
            <a:ext cx="180909" cy="180909"/>
          </a:xfrm>
          <a:prstGeom prst="rect">
            <a:avLst/>
          </a:prstGeom>
        </p:spPr>
      </p:pic>
      <p:pic>
        <p:nvPicPr>
          <p:cNvPr id="255" name="Gráfico 254" descr="Agua contorno">
            <a:extLst>
              <a:ext uri="{FF2B5EF4-FFF2-40B4-BE49-F238E27FC236}">
                <a16:creationId xmlns:a16="http://schemas.microsoft.com/office/drawing/2014/main" id="{39A65F23-1605-6CD6-B699-64CA4CCD30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151089" y="7713888"/>
            <a:ext cx="180909" cy="180909"/>
          </a:xfrm>
          <a:prstGeom prst="rect">
            <a:avLst/>
          </a:prstGeom>
        </p:spPr>
      </p:pic>
      <p:pic>
        <p:nvPicPr>
          <p:cNvPr id="45" name="Gráfico 44" descr="Sirena contorno">
            <a:extLst>
              <a:ext uri="{FF2B5EF4-FFF2-40B4-BE49-F238E27FC236}">
                <a16:creationId xmlns:a16="http://schemas.microsoft.com/office/drawing/2014/main" id="{E5105DA5-957B-2115-98A7-ACE260A6B6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199247" y="7143327"/>
            <a:ext cx="199000" cy="199000"/>
          </a:xfrm>
          <a:prstGeom prst="rect">
            <a:avLst/>
          </a:prstGeom>
        </p:spPr>
      </p:pic>
      <p:pic>
        <p:nvPicPr>
          <p:cNvPr id="92" name="Gráfico 91" descr="Sirena contorno">
            <a:extLst>
              <a:ext uri="{FF2B5EF4-FFF2-40B4-BE49-F238E27FC236}">
                <a16:creationId xmlns:a16="http://schemas.microsoft.com/office/drawing/2014/main" id="{608EADFD-4857-707A-A9CB-7D90C9724C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378957" y="8243707"/>
            <a:ext cx="199000" cy="199000"/>
          </a:xfrm>
          <a:prstGeom prst="rect">
            <a:avLst/>
          </a:prstGeom>
        </p:spPr>
      </p:pic>
      <p:pic>
        <p:nvPicPr>
          <p:cNvPr id="94" name="Gráfico 93" descr="Luna contorno">
            <a:extLst>
              <a:ext uri="{FF2B5EF4-FFF2-40B4-BE49-F238E27FC236}">
                <a16:creationId xmlns:a16="http://schemas.microsoft.com/office/drawing/2014/main" id="{5A58D22A-87AF-D033-1145-11BD2306E2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055582" y="6469234"/>
            <a:ext cx="164463" cy="164463"/>
          </a:xfrm>
          <a:prstGeom prst="rect">
            <a:avLst/>
          </a:prstGeom>
        </p:spPr>
      </p:pic>
      <p:pic>
        <p:nvPicPr>
          <p:cNvPr id="247" name="Gráfico 246" descr="Relámpagos contorno">
            <a:extLst>
              <a:ext uri="{FF2B5EF4-FFF2-40B4-BE49-F238E27FC236}">
                <a16:creationId xmlns:a16="http://schemas.microsoft.com/office/drawing/2014/main" id="{E0AF3723-6F77-9CFD-36AF-9A9203A4CA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369570" y="7850136"/>
            <a:ext cx="218900" cy="218900"/>
          </a:xfrm>
          <a:prstGeom prst="rect">
            <a:avLst/>
          </a:prstGeom>
        </p:spPr>
      </p:pic>
      <p:pic>
        <p:nvPicPr>
          <p:cNvPr id="54" name="Gráfico 53" descr="Parcialmente soleado contorno">
            <a:extLst>
              <a:ext uri="{FF2B5EF4-FFF2-40B4-BE49-F238E27FC236}">
                <a16:creationId xmlns:a16="http://schemas.microsoft.com/office/drawing/2014/main" id="{5EE3B219-6203-30CC-0C41-98E4AD1568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891005" y="4940852"/>
            <a:ext cx="218900" cy="218900"/>
          </a:xfrm>
          <a:prstGeom prst="rect">
            <a:avLst/>
          </a:prstGeom>
        </p:spPr>
      </p:pic>
      <p:sp>
        <p:nvSpPr>
          <p:cNvPr id="90" name="CuadroTexto 89">
            <a:extLst>
              <a:ext uri="{FF2B5EF4-FFF2-40B4-BE49-F238E27FC236}">
                <a16:creationId xmlns:a16="http://schemas.microsoft.com/office/drawing/2014/main" id="{C9932443-FAC6-B954-1300-073EB0E7FB5C}"/>
              </a:ext>
            </a:extLst>
          </p:cNvPr>
          <p:cNvSpPr txBox="1"/>
          <p:nvPr/>
        </p:nvSpPr>
        <p:spPr>
          <a:xfrm>
            <a:off x="272053" y="6926822"/>
            <a:ext cx="155331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5:</a:t>
            </a:r>
            <a:r>
              <a:rPr lang="es-ES" sz="700" dirty="0"/>
              <a:t>Galicia, Asturias, Ebro, litoral E,</a:t>
            </a:r>
            <a:br>
              <a:rPr lang="es-ES" sz="700" dirty="0"/>
            </a:br>
            <a:r>
              <a:rPr lang="es-ES" sz="700" dirty="0"/>
              <a:t>Baleares y Algarve.</a:t>
            </a:r>
          </a:p>
        </p:txBody>
      </p:sp>
      <p:sp>
        <p:nvSpPr>
          <p:cNvPr id="91" name="Rectángulo 90">
            <a:extLst>
              <a:ext uri="{FF2B5EF4-FFF2-40B4-BE49-F238E27FC236}">
                <a16:creationId xmlns:a16="http://schemas.microsoft.com/office/drawing/2014/main" id="{B4831380-4C5E-2BA9-9A97-AAC654C3A990}"/>
              </a:ext>
            </a:extLst>
          </p:cNvPr>
          <p:cNvSpPr/>
          <p:nvPr/>
        </p:nvSpPr>
        <p:spPr>
          <a:xfrm>
            <a:off x="254390" y="7058581"/>
            <a:ext cx="78609" cy="96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pic>
        <p:nvPicPr>
          <p:cNvPr id="93" name="Gráfico 92" descr="Prismáticos contorno">
            <a:extLst>
              <a:ext uri="{FF2B5EF4-FFF2-40B4-BE49-F238E27FC236}">
                <a16:creationId xmlns:a16="http://schemas.microsoft.com/office/drawing/2014/main" id="{B488A0C3-D614-E8BF-E0D2-240A4538BC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831787" y="7157930"/>
            <a:ext cx="180909" cy="180909"/>
          </a:xfrm>
          <a:prstGeom prst="rect">
            <a:avLst/>
          </a:prstGeom>
        </p:spPr>
      </p:pic>
      <p:pic>
        <p:nvPicPr>
          <p:cNvPr id="23" name="Gráfico 22" descr="Comentario destacado contorno">
            <a:extLst>
              <a:ext uri="{FF2B5EF4-FFF2-40B4-BE49-F238E27FC236}">
                <a16:creationId xmlns:a16="http://schemas.microsoft.com/office/drawing/2014/main" id="{8DD9387B-539E-5CB1-7186-155ECF483C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358668" y="3406337"/>
            <a:ext cx="428329" cy="428329"/>
          </a:xfrm>
          <a:prstGeom prst="rect">
            <a:avLst/>
          </a:prstGeom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FA95F9EB-A113-636E-8927-8059B1A84915}"/>
              </a:ext>
            </a:extLst>
          </p:cNvPr>
          <p:cNvGrpSpPr/>
          <p:nvPr/>
        </p:nvGrpSpPr>
        <p:grpSpPr>
          <a:xfrm>
            <a:off x="2098215" y="4164242"/>
            <a:ext cx="121553" cy="244150"/>
            <a:chOff x="1621587" y="4159700"/>
            <a:chExt cx="147079" cy="295421"/>
          </a:xfrm>
        </p:grpSpPr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D21D4044-D034-48B9-3B93-50785EC86F82}"/>
                </a:ext>
              </a:extLst>
            </p:cNvPr>
            <p:cNvCxnSpPr>
              <a:cxnSpLocks/>
            </p:cNvCxnSpPr>
            <p:nvPr/>
          </p:nvCxnSpPr>
          <p:spPr>
            <a:xfrm>
              <a:off x="1623000" y="4159700"/>
              <a:ext cx="0" cy="295421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riángulo 58">
              <a:extLst>
                <a:ext uri="{FF2B5EF4-FFF2-40B4-BE49-F238E27FC236}">
                  <a16:creationId xmlns:a16="http://schemas.microsoft.com/office/drawing/2014/main" id="{A60FA9A2-08CD-AFEC-F063-B0BDE2AD5167}"/>
                </a:ext>
              </a:extLst>
            </p:cNvPr>
            <p:cNvSpPr/>
            <p:nvPr/>
          </p:nvSpPr>
          <p:spPr>
            <a:xfrm rot="5400000">
              <a:off x="1638767" y="4143157"/>
              <a:ext cx="112719" cy="14707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64" name="Forma libre 63">
            <a:extLst>
              <a:ext uri="{FF2B5EF4-FFF2-40B4-BE49-F238E27FC236}">
                <a16:creationId xmlns:a16="http://schemas.microsoft.com/office/drawing/2014/main" id="{DCBC0E98-0988-438E-5EB1-A1B338182828}"/>
              </a:ext>
            </a:extLst>
          </p:cNvPr>
          <p:cNvSpPr/>
          <p:nvPr/>
        </p:nvSpPr>
        <p:spPr>
          <a:xfrm>
            <a:off x="1888931" y="4049199"/>
            <a:ext cx="2639857" cy="466908"/>
          </a:xfrm>
          <a:custGeom>
            <a:avLst/>
            <a:gdLst>
              <a:gd name="csX0" fmla="*/ 209818 w 2306690"/>
              <a:gd name="csY0" fmla="*/ 38829 h 424462"/>
              <a:gd name="csX1" fmla="*/ 36415 w 2306690"/>
              <a:gd name="csY1" fmla="*/ 212232 h 424462"/>
              <a:gd name="csX2" fmla="*/ 209818 w 2306690"/>
              <a:gd name="csY2" fmla="*/ 385635 h 424462"/>
              <a:gd name="csX3" fmla="*/ 383221 w 2306690"/>
              <a:gd name="csY3" fmla="*/ 212232 h 424462"/>
              <a:gd name="csX4" fmla="*/ 209818 w 2306690"/>
              <a:gd name="csY4" fmla="*/ 38829 h 424462"/>
              <a:gd name="csX5" fmla="*/ 212231 w 2306690"/>
              <a:gd name="csY5" fmla="*/ 0 h 424462"/>
              <a:gd name="csX6" fmla="*/ 2094459 w 2306690"/>
              <a:gd name="csY6" fmla="*/ 0 h 424462"/>
              <a:gd name="csX7" fmla="*/ 2306690 w 2306690"/>
              <a:gd name="csY7" fmla="*/ 212231 h 424462"/>
              <a:gd name="csX8" fmla="*/ 2094459 w 2306690"/>
              <a:gd name="csY8" fmla="*/ 424462 h 424462"/>
              <a:gd name="csX9" fmla="*/ 212231 w 2306690"/>
              <a:gd name="csY9" fmla="*/ 424462 h 424462"/>
              <a:gd name="csX10" fmla="*/ 0 w 2306690"/>
              <a:gd name="csY10" fmla="*/ 212231 h 424462"/>
              <a:gd name="csX11" fmla="*/ 212231 w 2306690"/>
              <a:gd name="csY11" fmla="*/ 0 h 4244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306690" h="424462">
                <a:moveTo>
                  <a:pt x="209818" y="38829"/>
                </a:moveTo>
                <a:cubicBezTo>
                  <a:pt x="114050" y="38829"/>
                  <a:pt x="36415" y="116464"/>
                  <a:pt x="36415" y="212232"/>
                </a:cubicBezTo>
                <a:cubicBezTo>
                  <a:pt x="36415" y="308000"/>
                  <a:pt x="114050" y="385635"/>
                  <a:pt x="209818" y="385635"/>
                </a:cubicBezTo>
                <a:cubicBezTo>
                  <a:pt x="305586" y="385635"/>
                  <a:pt x="383221" y="308000"/>
                  <a:pt x="383221" y="212232"/>
                </a:cubicBezTo>
                <a:cubicBezTo>
                  <a:pt x="383221" y="116464"/>
                  <a:pt x="305586" y="38829"/>
                  <a:pt x="209818" y="38829"/>
                </a:cubicBezTo>
                <a:close/>
                <a:moveTo>
                  <a:pt x="212231" y="0"/>
                </a:moveTo>
                <a:lnTo>
                  <a:pt x="2094459" y="0"/>
                </a:lnTo>
                <a:cubicBezTo>
                  <a:pt x="2211671" y="0"/>
                  <a:pt x="2306690" y="95019"/>
                  <a:pt x="2306690" y="212231"/>
                </a:cubicBezTo>
                <a:cubicBezTo>
                  <a:pt x="2306690" y="329443"/>
                  <a:pt x="2211671" y="424462"/>
                  <a:pt x="2094459" y="424462"/>
                </a:cubicBezTo>
                <a:lnTo>
                  <a:pt x="212231" y="424462"/>
                </a:lnTo>
                <a:cubicBezTo>
                  <a:pt x="95019" y="424462"/>
                  <a:pt x="0" y="329443"/>
                  <a:pt x="0" y="212231"/>
                </a:cubicBezTo>
                <a:cubicBezTo>
                  <a:pt x="0" y="95019"/>
                  <a:pt x="95019" y="0"/>
                  <a:pt x="212231" y="0"/>
                </a:cubicBezTo>
                <a:close/>
              </a:path>
            </a:pathLst>
          </a:custGeom>
          <a:solidFill>
            <a:srgbClr val="FF0000">
              <a:alpha val="52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E29FDC6-ED97-B780-6D88-4E8C16540E0C}"/>
              </a:ext>
            </a:extLst>
          </p:cNvPr>
          <p:cNvSpPr txBox="1"/>
          <p:nvPr/>
        </p:nvSpPr>
        <p:spPr>
          <a:xfrm>
            <a:off x="2373553" y="4041969"/>
            <a:ext cx="18032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MUY ALTO</a:t>
            </a: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4FAAD096-E281-F9DD-4538-E27FB61D888B}"/>
              </a:ext>
            </a:extLst>
          </p:cNvPr>
          <p:cNvSpPr txBox="1"/>
          <p:nvPr/>
        </p:nvSpPr>
        <p:spPr>
          <a:xfrm>
            <a:off x="2373552" y="4292125"/>
            <a:ext cx="214962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700" b="1" dirty="0">
                <a:solidFill>
                  <a:schemeClr val="bg1"/>
                </a:solidFill>
              </a:rPr>
              <a:t>Con sectores de RIESGO EXTREMO.</a:t>
            </a:r>
            <a:endParaRPr lang="es-ES" sz="700" dirty="0">
              <a:solidFill>
                <a:schemeClr val="bg1"/>
              </a:solidFill>
            </a:endParaRPr>
          </a:p>
          <a:p>
            <a:pPr>
              <a:buNone/>
            </a:pPr>
            <a:endParaRPr lang="es-ES" sz="550" dirty="0">
              <a:solidFill>
                <a:srgbClr val="FEF9E0"/>
              </a:solidFill>
            </a:endParaRPr>
          </a:p>
        </p:txBody>
      </p:sp>
      <p:cxnSp>
        <p:nvCxnSpPr>
          <p:cNvPr id="95" name="Conector recto 94">
            <a:extLst>
              <a:ext uri="{FF2B5EF4-FFF2-40B4-BE49-F238E27FC236}">
                <a16:creationId xmlns:a16="http://schemas.microsoft.com/office/drawing/2014/main" id="{089F4FBB-3E77-52DA-085D-02F35FBE94C6}"/>
              </a:ext>
            </a:extLst>
          </p:cNvPr>
          <p:cNvCxnSpPr>
            <a:cxnSpLocks/>
          </p:cNvCxnSpPr>
          <p:nvPr/>
        </p:nvCxnSpPr>
        <p:spPr>
          <a:xfrm flipH="1">
            <a:off x="2469002" y="4277158"/>
            <a:ext cx="1859428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7" name="Gráfico 96" descr="Lista de comprobación contorno">
            <a:extLst>
              <a:ext uri="{FF2B5EF4-FFF2-40B4-BE49-F238E27FC236}">
                <a16:creationId xmlns:a16="http://schemas.microsoft.com/office/drawing/2014/main" id="{D959DD54-C30F-42CA-0D74-AE88760698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827625" y="7823972"/>
            <a:ext cx="180909" cy="180909"/>
          </a:xfrm>
          <a:prstGeom prst="rect">
            <a:avLst/>
          </a:prstGeom>
        </p:spPr>
      </p:pic>
      <p:pic>
        <p:nvPicPr>
          <p:cNvPr id="52" name="Gráfico 51" descr="Lista de comprobación contorno">
            <a:extLst>
              <a:ext uri="{FF2B5EF4-FFF2-40B4-BE49-F238E27FC236}">
                <a16:creationId xmlns:a16="http://schemas.microsoft.com/office/drawing/2014/main" id="{284897D6-7300-49D2-2561-C5C69454B4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313434" y="5892093"/>
            <a:ext cx="180909" cy="18090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C8FF92A2-A749-8DC9-0AA1-58B814448351}"/>
              </a:ext>
            </a:extLst>
          </p:cNvPr>
          <p:cNvSpPr txBox="1"/>
          <p:nvPr/>
        </p:nvSpPr>
        <p:spPr>
          <a:xfrm>
            <a:off x="261561" y="7318129"/>
            <a:ext cx="155331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4: </a:t>
            </a:r>
            <a:r>
              <a:rPr lang="es-ES" sz="700" dirty="0"/>
              <a:t>Sosas, Morella-Cuenca y Tenerife.</a:t>
            </a: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75F7C2B3-1EE1-B609-B2F6-86E977E32684}"/>
              </a:ext>
            </a:extLst>
          </p:cNvPr>
          <p:cNvSpPr/>
          <p:nvPr/>
        </p:nvSpPr>
        <p:spPr>
          <a:xfrm>
            <a:off x="254390" y="7380102"/>
            <a:ext cx="78609" cy="964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DA30CC17-AC28-3DAA-96D1-D3C426BFC0E3}"/>
              </a:ext>
            </a:extLst>
          </p:cNvPr>
          <p:cNvSpPr txBox="1"/>
          <p:nvPr/>
        </p:nvSpPr>
        <p:spPr>
          <a:xfrm>
            <a:off x="2082223" y="7611008"/>
            <a:ext cx="14889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&gt;P75:</a:t>
            </a:r>
            <a:br>
              <a:rPr lang="es-ES" sz="800" dirty="0"/>
            </a:br>
            <a:r>
              <a:rPr lang="es-ES" sz="800" dirty="0"/>
              <a:t>Salas, Sosas, El Saler y Gran Canaria. </a:t>
            </a:r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99B4F69B-CC1B-DCA2-E876-C7FABD830092}"/>
              </a:ext>
            </a:extLst>
          </p:cNvPr>
          <p:cNvSpPr/>
          <p:nvPr/>
        </p:nvSpPr>
        <p:spPr>
          <a:xfrm>
            <a:off x="2015326" y="7747349"/>
            <a:ext cx="78609" cy="964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pic>
        <p:nvPicPr>
          <p:cNvPr id="253" name="Gráfico 252" descr="Ventoso contorno">
            <a:extLst>
              <a:ext uri="{FF2B5EF4-FFF2-40B4-BE49-F238E27FC236}">
                <a16:creationId xmlns:a16="http://schemas.microsoft.com/office/drawing/2014/main" id="{0A11A40C-4EE1-C3F1-9B44-8325BDB97F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484431" y="6460223"/>
            <a:ext cx="180909" cy="180909"/>
          </a:xfrm>
          <a:prstGeom prst="rect">
            <a:avLst/>
          </a:prstGeom>
        </p:spPr>
      </p:pic>
      <p:sp>
        <p:nvSpPr>
          <p:cNvPr id="72" name="CuadroTexto 71">
            <a:extLst>
              <a:ext uri="{FF2B5EF4-FFF2-40B4-BE49-F238E27FC236}">
                <a16:creationId xmlns:a16="http://schemas.microsoft.com/office/drawing/2014/main" id="{9932BCEB-34A1-7FDA-F131-E10DD9C16C0F}"/>
              </a:ext>
            </a:extLst>
          </p:cNvPr>
          <p:cNvSpPr txBox="1"/>
          <p:nvPr/>
        </p:nvSpPr>
        <p:spPr>
          <a:xfrm>
            <a:off x="272053" y="7672835"/>
            <a:ext cx="155331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2–3:</a:t>
            </a:r>
            <a:r>
              <a:rPr lang="es-ES" sz="800" dirty="0"/>
              <a:t> </a:t>
            </a:r>
            <a:r>
              <a:rPr lang="es-ES" sz="700" dirty="0" err="1"/>
              <a:t>Villoslada</a:t>
            </a:r>
            <a:r>
              <a:rPr lang="es-ES" sz="700" dirty="0"/>
              <a:t> y Gran Canaria. </a:t>
            </a: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F028E722-62A3-9720-99E3-984A5198D7F2}"/>
              </a:ext>
            </a:extLst>
          </p:cNvPr>
          <p:cNvSpPr/>
          <p:nvPr/>
        </p:nvSpPr>
        <p:spPr>
          <a:xfrm>
            <a:off x="253300" y="7732804"/>
            <a:ext cx="78609" cy="964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pic>
        <p:nvPicPr>
          <p:cNvPr id="75" name="Gráfico 74" descr="Sirena contorno">
            <a:extLst>
              <a:ext uri="{FF2B5EF4-FFF2-40B4-BE49-F238E27FC236}">
                <a16:creationId xmlns:a16="http://schemas.microsoft.com/office/drawing/2014/main" id="{9FCFAB1E-3650-E09D-EEE6-9D19E130E4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199247" y="7797367"/>
            <a:ext cx="199000" cy="19900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5EE5C3DD-AAA4-0343-AACA-7994DB1835DE}"/>
              </a:ext>
            </a:extLst>
          </p:cNvPr>
          <p:cNvGrpSpPr/>
          <p:nvPr/>
        </p:nvGrpSpPr>
        <p:grpSpPr>
          <a:xfrm>
            <a:off x="2267796" y="2734111"/>
            <a:ext cx="2465582" cy="553998"/>
            <a:chOff x="2286848" y="2395056"/>
            <a:chExt cx="2465582" cy="553998"/>
          </a:xfrm>
        </p:grpSpPr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44E6B9C4-66CA-5ECC-A333-871741F36147}"/>
                </a:ext>
              </a:extLst>
            </p:cNvPr>
            <p:cNvSpPr txBox="1"/>
            <p:nvPr/>
          </p:nvSpPr>
          <p:spPr>
            <a:xfrm>
              <a:off x="2395591" y="2395056"/>
              <a:ext cx="2356839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000" b="1" dirty="0">
                  <a:solidFill>
                    <a:srgbClr val="920603"/>
                  </a:solidFill>
                </a:rPr>
                <a:t>PORTUGAL:</a:t>
              </a:r>
              <a:br>
                <a:rPr lang="es-ES" sz="1000" dirty="0"/>
              </a:br>
              <a:r>
                <a:rPr lang="es-ES" sz="1000" b="1" dirty="0" err="1"/>
                <a:t>Póvoa</a:t>
              </a:r>
              <a:r>
                <a:rPr lang="es-ES" sz="1000" b="1" dirty="0"/>
                <a:t> de </a:t>
              </a:r>
              <a:r>
                <a:rPr lang="es-ES" sz="1000" b="1" dirty="0" err="1"/>
                <a:t>Lanhoso</a:t>
              </a:r>
              <a:r>
                <a:rPr lang="es-ES" sz="1000" dirty="0"/>
                <a:t>, activo.</a:t>
              </a:r>
              <a:br>
                <a:rPr lang="es-ES" sz="1000" dirty="0"/>
              </a:br>
              <a:r>
                <a:rPr lang="es-ES" sz="1000" dirty="0"/>
                <a:t>52 operativos durante la madrugada. </a:t>
              </a:r>
            </a:p>
          </p:txBody>
        </p:sp>
        <p:pic>
          <p:nvPicPr>
            <p:cNvPr id="74" name="Gráfico 73" descr="Marcador contorno">
              <a:extLst>
                <a:ext uri="{FF2B5EF4-FFF2-40B4-BE49-F238E27FC236}">
                  <a16:creationId xmlns:a16="http://schemas.microsoft.com/office/drawing/2014/main" id="{A497CD98-5CB4-946F-C914-4FCF8CB7851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86848" y="2415819"/>
              <a:ext cx="218900" cy="218900"/>
            </a:xfrm>
            <a:prstGeom prst="rect">
              <a:avLst/>
            </a:prstGeom>
          </p:spPr>
        </p:pic>
      </p:grpSp>
      <p:sp>
        <p:nvSpPr>
          <p:cNvPr id="83" name="CuadroTexto 82">
            <a:extLst>
              <a:ext uri="{FF2B5EF4-FFF2-40B4-BE49-F238E27FC236}">
                <a16:creationId xmlns:a16="http://schemas.microsoft.com/office/drawing/2014/main" id="{D00CC2BD-85BB-C1B1-9670-BBCF2FEF8E86}"/>
              </a:ext>
            </a:extLst>
          </p:cNvPr>
          <p:cNvSpPr txBox="1"/>
          <p:nvPr/>
        </p:nvSpPr>
        <p:spPr>
          <a:xfrm>
            <a:off x="2103327" y="7248384"/>
            <a:ext cx="148897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P90:</a:t>
            </a:r>
            <a:br>
              <a:rPr lang="es-ES" sz="800" dirty="0"/>
            </a:br>
            <a:r>
              <a:rPr lang="es-ES" sz="700" dirty="0"/>
              <a:t>Castelo Branco ≈P93; Évora ≈P91.</a:t>
            </a:r>
          </a:p>
        </p:txBody>
      </p:sp>
      <p:sp>
        <p:nvSpPr>
          <p:cNvPr id="85" name="Rectángulo 84">
            <a:extLst>
              <a:ext uri="{FF2B5EF4-FFF2-40B4-BE49-F238E27FC236}">
                <a16:creationId xmlns:a16="http://schemas.microsoft.com/office/drawing/2014/main" id="{2841D226-8E00-146D-D72C-79578FAF1251}"/>
              </a:ext>
            </a:extLst>
          </p:cNvPr>
          <p:cNvSpPr/>
          <p:nvPr/>
        </p:nvSpPr>
        <p:spPr>
          <a:xfrm>
            <a:off x="2015326" y="7456897"/>
            <a:ext cx="78609" cy="964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</p:spTree>
    <p:extLst>
      <p:ext uri="{BB962C8B-B14F-4D97-AF65-F5344CB8AC3E}">
        <p14:creationId xmlns:p14="http://schemas.microsoft.com/office/powerpoint/2010/main" val="26026201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1674</TotalTime>
  <Words>573</Words>
  <Application>Microsoft Office PowerPoint</Application>
  <PresentationFormat>Personalizado</PresentationFormat>
  <Paragraphs>68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Santiago Arce</dc:creator>
  <cp:lastModifiedBy>Francisco Castañares Morales</cp:lastModifiedBy>
  <cp:revision>86</cp:revision>
  <cp:lastPrinted>2026-07-09T14:40:43Z</cp:lastPrinted>
  <dcterms:created xsi:type="dcterms:W3CDTF">2026-07-09T10:12:44Z</dcterms:created>
  <dcterms:modified xsi:type="dcterms:W3CDTF">2026-09-14T07:42:20Z</dcterms:modified>
</cp:coreProperties>
</file>